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4123" r:id="rId3"/>
    <p:sldId id="295" r:id="rId4"/>
    <p:sldId id="4124" r:id="rId5"/>
    <p:sldId id="285" r:id="rId6"/>
    <p:sldId id="4130" r:id="rId7"/>
    <p:sldId id="438" r:id="rId8"/>
    <p:sldId id="4116" r:id="rId9"/>
    <p:sldId id="4127" r:id="rId10"/>
    <p:sldId id="4117" r:id="rId11"/>
    <p:sldId id="4118" r:id="rId12"/>
    <p:sldId id="4119" r:id="rId13"/>
    <p:sldId id="4128" r:id="rId14"/>
    <p:sldId id="4125" r:id="rId15"/>
    <p:sldId id="4126" r:id="rId16"/>
    <p:sldId id="4120" r:id="rId17"/>
    <p:sldId id="357" r:id="rId18"/>
    <p:sldId id="4121" r:id="rId19"/>
    <p:sldId id="4129" r:id="rId20"/>
    <p:sldId id="257" r:id="rId21"/>
    <p:sldId id="334" r:id="rId22"/>
    <p:sldId id="297" r:id="rId23"/>
    <p:sldId id="372" r:id="rId24"/>
    <p:sldId id="4122" r:id="rId25"/>
    <p:sldId id="462" r:id="rId26"/>
    <p:sldId id="4131" r:id="rId27"/>
    <p:sldId id="367" r:id="rId28"/>
  </p:sldIdLst>
  <p:sldSz cx="9144000" cy="6858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yemitte, Jean Marie" initials="CJM" lastIdx="4" clrIdx="0">
    <p:extLst>
      <p:ext uri="{19B8F6BF-5375-455C-9EA6-DF929625EA0E}">
        <p15:presenceInfo xmlns:p15="http://schemas.microsoft.com/office/powerpoint/2012/main" userId="S-1-5-21-12604286-1566728101-1546849883-4721" providerId="AD"/>
      </p:ext>
    </p:extLst>
  </p:cmAuthor>
  <p:cmAuthor id="2" name="Buteau Allien, Ludmilla" initials="BAL" lastIdx="1" clrIdx="1">
    <p:extLst>
      <p:ext uri="{19B8F6BF-5375-455C-9EA6-DF929625EA0E}">
        <p15:presenceInfo xmlns:p15="http://schemas.microsoft.com/office/powerpoint/2012/main" userId="S-1-5-21-12604286-1566728101-1546849883-4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6" autoAdjust="0"/>
    <p:restoredTop sz="94444" autoAdjust="0"/>
  </p:normalViewPr>
  <p:slideViewPr>
    <p:cSldViewPr snapToGrid="0" snapToObjects="1">
      <p:cViewPr varScale="1">
        <p:scale>
          <a:sx n="64" d="100"/>
          <a:sy n="64" d="100"/>
        </p:scale>
        <p:origin x="15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dmin\Desktop\Dossiers-travail%20a&#768;%20distance\Re&#769;silience%20syste&#768;me%20bancaire-Croissance%20GDP%20vs%20profitabilite&#769;%20Syste&#768;me%20bancaire-jan20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brhnew5-my.sharepoint.com/personal/hchaperon_brh_ht/Documents/Desktop/DSBIF/Taux%20de%20transformation%20-Placement_Cr&#233;dits%20(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dmin\Desktop\Dossiers-travail%20a&#768;%20distance\Re&#769;silience%20syste&#768;me%20bancaire-Croissance%20GDP%20vs%20profitabilite&#769;%20Syste&#768;me%20bancaire-jan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dmin\Desktop\Dossiers-travail%20a&#768;%20distance\Re&#769;silience%20syste&#768;me%20bancaire-Croissance%20GDP%20vs%20profitabilite&#769;%20Syste&#768;me%20bancaire-jan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dmin\Desktop\Dossiers-travail%20a&#768;%20distance\Re&#769;silience%20syste&#768;me%20bancaire-Croissance%20GDP%20vs%20profitabilite&#769;%20Syste&#768;me%20bancaire-jan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dmin\Desktop\Dossiers-travail%20a&#768;%20distance\Re&#769;silience%20syste&#768;me%20bancaire-Croissance%20GDP%20vs%20profitabilite&#769;%20Syste&#768;me%20bancaire-jan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dmin\Desktop\Dossiers-travail%20a&#768;%20distance\Z-score-syste&#768;me%20bancaire-feuille%20de%20calcul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dmin\Desktop\Dossiers-travail%20a&#768;%20distance\Z-score-syste&#768;me%20bancaire-feuille%20de%20calcul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dmin\Desktop\Dossiers-travail%20a&#768;%20distance\Re&#769;silience%20syste&#768;me%20bancaire-Croissance%20GDP%20vs%20profitabilite&#769;%20Syste&#768;me%20bancaire-jan20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4F9-ED4D-88B7-82666D17743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4F9-ED4D-88B7-82666D17743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4F9-ED4D-88B7-82666D17743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4F9-ED4D-88B7-82666D177437}"/>
              </c:ext>
            </c:extLst>
          </c:dPt>
          <c:dLbls>
            <c:dLbl>
              <c:idx val="0"/>
              <c:tx>
                <c:rich>
                  <a:bodyPr/>
                  <a:lstStyle/>
                  <a:p>
                    <a:fld id="{67033CAE-C232-3048-9C8C-38CC0A65B029}" type="VALUE">
                      <a:rPr lang="en-US"/>
                      <a:pPr/>
                      <a:t>[VALUE]</a:t>
                    </a:fld>
                    <a:r>
                      <a:rPr lang="en-US" baseline="0"/>
                      <a:t>, </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F9-ED4D-88B7-82666D177437}"/>
                </c:ext>
              </c:extLst>
            </c:dLbl>
            <c:dLbl>
              <c:idx val="1"/>
              <c:tx>
                <c:rich>
                  <a:bodyPr/>
                  <a:lstStyle/>
                  <a:p>
                    <a:fld id="{017A0255-6CF4-CB4D-BB24-E05CCDDBD6CF}" type="PERCENTAGE">
                      <a:rPr lang="en-US" baseline="0"/>
                      <a:pPr/>
                      <a:t>[PERCENTAGE]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4F9-ED4D-88B7-82666D177437}"/>
                </c:ext>
              </c:extLst>
            </c:dLbl>
            <c:dLbl>
              <c:idx val="2"/>
              <c:tx>
                <c:rich>
                  <a:bodyPr/>
                  <a:lstStyle/>
                  <a:p>
                    <a:r>
                      <a:rPr lang="en-US" baseline="0"/>
                      <a:t> </a:t>
                    </a:r>
                    <a:fld id="{075C164C-EBD7-D540-8DEA-BD3213524061}" type="PERCENTAGE">
                      <a:rPr lang="en-US" baseline="0"/>
                      <a:pPr/>
                      <a:t>[PERCENTAGE]</a:t>
                    </a:fld>
                    <a:endParaRPr lang="en-US" baseline="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F9-ED4D-88B7-82666D177437}"/>
                </c:ext>
              </c:extLst>
            </c:dLbl>
            <c:dLbl>
              <c:idx val="3"/>
              <c:layout>
                <c:manualLayout>
                  <c:x val="7.5890386196913141E-3"/>
                  <c:y val="-3.3260246840416847E-2"/>
                </c:manualLayout>
              </c:layout>
              <c:tx>
                <c:rich>
                  <a:bodyPr/>
                  <a:lstStyle/>
                  <a:p>
                    <a:fld id="{95650E85-A4DB-7446-8BA8-5E6B770C8A41}" type="VALUE">
                      <a:rPr lang="en-US"/>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4F9-ED4D-88B7-82666D17743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Sheet1!$B$3:$B$6</c:f>
              <c:strCache>
                <c:ptCount val="4"/>
                <c:pt idx="0">
                  <c:v>Banques</c:v>
                </c:pt>
                <c:pt idx="1">
                  <c:v>CEC et IMF</c:v>
                </c:pt>
                <c:pt idx="2">
                  <c:v>SFD</c:v>
                </c:pt>
                <c:pt idx="3">
                  <c:v>Autres IF</c:v>
                </c:pt>
              </c:strCache>
            </c:strRef>
          </c:cat>
          <c:val>
            <c:numRef>
              <c:f>Sheet1!$C$3:$C$6</c:f>
              <c:numCache>
                <c:formatCode>0%</c:formatCode>
                <c:ptCount val="4"/>
                <c:pt idx="0">
                  <c:v>0.9</c:v>
                </c:pt>
                <c:pt idx="1">
                  <c:v>0.05</c:v>
                </c:pt>
                <c:pt idx="2">
                  <c:v>0.03</c:v>
                </c:pt>
                <c:pt idx="3">
                  <c:v>0.02</c:v>
                </c:pt>
              </c:numCache>
            </c:numRef>
          </c:val>
          <c:extLst>
            <c:ext xmlns:c16="http://schemas.microsoft.com/office/drawing/2014/chart" uri="{C3380CC4-5D6E-409C-BE32-E72D297353CC}">
              <c16:uniqueId val="{00000008-54F9-ED4D-88B7-82666D17743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ptos Narrow" panose="02110004020202020204"/>
              </a:rPr>
              <a:t>Ratio </a:t>
            </a:r>
            <a:r>
              <a:rPr kumimoji="0" lang="en-US" sz="1800" b="1" i="0" u="none" strike="noStrike" kern="1200" cap="none" spc="0" normalizeH="0" baseline="0" noProof="0" dirty="0" err="1">
                <a:ln>
                  <a:noFill/>
                </a:ln>
                <a:solidFill>
                  <a:sysClr val="windowText" lastClr="000000">
                    <a:lumMod val="65000"/>
                    <a:lumOff val="35000"/>
                  </a:sysClr>
                </a:solidFill>
                <a:effectLst/>
                <a:uLnTx/>
                <a:uFillTx/>
                <a:latin typeface="Aptos Narrow" panose="02110004020202020204"/>
              </a:rPr>
              <a:t>actifs</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ptos Narrow" panose="02110004020202020204"/>
              </a:rPr>
              <a:t> </a:t>
            </a:r>
            <a:r>
              <a:rPr kumimoji="0" lang="en-US" sz="1800" b="1" i="0" u="none" strike="noStrike" kern="1200" cap="none" spc="0" normalizeH="0" baseline="0" noProof="0" dirty="0" err="1">
                <a:ln>
                  <a:noFill/>
                </a:ln>
                <a:solidFill>
                  <a:sysClr val="windowText" lastClr="000000">
                    <a:lumMod val="65000"/>
                    <a:lumOff val="35000"/>
                  </a:sysClr>
                </a:solidFill>
                <a:effectLst/>
                <a:uLnTx/>
                <a:uFillTx/>
                <a:latin typeface="Aptos Narrow" panose="02110004020202020204"/>
              </a:rPr>
              <a:t>liquides</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ptos Narrow" panose="02110004020202020204"/>
              </a:rPr>
              <a:t>/</a:t>
            </a:r>
            <a:r>
              <a:rPr kumimoji="0" lang="en-US" sz="1800" b="1" i="0" u="none" strike="noStrike" kern="1200" cap="none" spc="0" normalizeH="0" baseline="0" noProof="0" dirty="0" err="1">
                <a:ln>
                  <a:noFill/>
                </a:ln>
                <a:solidFill>
                  <a:sysClr val="windowText" lastClr="000000">
                    <a:lumMod val="65000"/>
                    <a:lumOff val="35000"/>
                  </a:sysClr>
                </a:solidFill>
                <a:effectLst/>
                <a:uLnTx/>
                <a:uFillTx/>
                <a:latin typeface="Aptos Narrow" panose="02110004020202020204"/>
              </a:rPr>
              <a:t>actif</a:t>
            </a:r>
            <a:r>
              <a:rPr kumimoji="0" lang="en-US" sz="1800" b="1" i="0" u="none" strike="noStrike" kern="1200" cap="none" spc="0" normalizeH="0" baseline="0" noProof="0" dirty="0">
                <a:ln>
                  <a:noFill/>
                </a:ln>
                <a:solidFill>
                  <a:sysClr val="windowText" lastClr="000000">
                    <a:lumMod val="65000"/>
                    <a:lumOff val="35000"/>
                  </a:sysClr>
                </a:solidFill>
                <a:effectLst/>
                <a:uLnTx/>
                <a:uFillTx/>
                <a:latin typeface="Aptos Narrow" panose="02110004020202020204"/>
              </a:rPr>
              <a:t> total</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'Liquidité et Suff_FP'!$A$11</c:f>
              <c:strCache>
                <c:ptCount val="1"/>
                <c:pt idx="0">
                  <c:v>Ratio liquidité/actif</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'Liquidité et Suff_FP'!$B$10:$O$10</c:f>
              <c:strCach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strCache>
            </c:strRef>
          </c:cat>
          <c:val>
            <c:numRef>
              <c:f>'Liquidité et Suff_FP'!$B$11:$O$11</c:f>
              <c:numCache>
                <c:formatCode>0%</c:formatCode>
                <c:ptCount val="14"/>
                <c:pt idx="0">
                  <c:v>0.49540331342099614</c:v>
                </c:pt>
                <c:pt idx="1">
                  <c:v>0.45471114175426058</c:v>
                </c:pt>
                <c:pt idx="2">
                  <c:v>0.41556462216931639</c:v>
                </c:pt>
                <c:pt idx="3">
                  <c:v>0.42008839559554789</c:v>
                </c:pt>
                <c:pt idx="4">
                  <c:v>0.45336541457845514</c:v>
                </c:pt>
                <c:pt idx="5">
                  <c:v>0.45385803438210359</c:v>
                </c:pt>
                <c:pt idx="6">
                  <c:v>0.45132851515448491</c:v>
                </c:pt>
                <c:pt idx="7">
                  <c:v>0.46738297418821234</c:v>
                </c:pt>
                <c:pt idx="8">
                  <c:v>0.46659064201149597</c:v>
                </c:pt>
                <c:pt idx="9">
                  <c:v>0.51669345727310623</c:v>
                </c:pt>
                <c:pt idx="10">
                  <c:v>0.55413727882750519</c:v>
                </c:pt>
                <c:pt idx="11">
                  <c:v>0.54022613473291181</c:v>
                </c:pt>
                <c:pt idx="12">
                  <c:v>0.53956574932834767</c:v>
                </c:pt>
                <c:pt idx="13">
                  <c:v>0.5502586711214722</c:v>
                </c:pt>
              </c:numCache>
            </c:numRef>
          </c:val>
          <c:smooth val="0"/>
          <c:extLst>
            <c:ext xmlns:c16="http://schemas.microsoft.com/office/drawing/2014/chart" uri="{C3380CC4-5D6E-409C-BE32-E72D297353CC}">
              <c16:uniqueId val="{00000001-79E6-2F4F-BB33-49163BB7461F}"/>
            </c:ext>
          </c:extLst>
        </c:ser>
        <c:dLbls>
          <c:showLegendKey val="0"/>
          <c:showVal val="0"/>
          <c:showCatName val="0"/>
          <c:showSerName val="0"/>
          <c:showPercent val="0"/>
          <c:showBubbleSize val="0"/>
        </c:dLbls>
        <c:smooth val="0"/>
        <c:axId val="404946000"/>
        <c:axId val="967810688"/>
      </c:lineChart>
      <c:catAx>
        <c:axId val="40494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67810688"/>
        <c:crosses val="autoZero"/>
        <c:auto val="1"/>
        <c:lblAlgn val="ctr"/>
        <c:lblOffset val="100"/>
        <c:noMultiLvlLbl val="0"/>
      </c:catAx>
      <c:valAx>
        <c:axId val="967810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46000"/>
        <c:crosses val="autoZero"/>
        <c:crossBetween val="between"/>
        <c:majorUnit val="0.1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Ratio Crédit brut,  autres actifs productifs d'intérêt en % dépôts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184142500414718E-2"/>
          <c:y val="0.32259521849802458"/>
          <c:w val="0.96163171499917055"/>
          <c:h val="0.58808132894761111"/>
        </c:manualLayout>
      </c:layout>
      <c:lineChart>
        <c:grouping val="standard"/>
        <c:varyColors val="0"/>
        <c:ser>
          <c:idx val="0"/>
          <c:order val="0"/>
          <c:tx>
            <c:strRef>
              <c:f>système!$A$15</c:f>
              <c:strCache>
                <c:ptCount val="1"/>
                <c:pt idx="0">
                  <c:v>Crédit/Dépôts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3.4584203358006195E-2"/>
                  <c:y val="-3.1946564549459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3-FA4E-A63A-D87E89419A31}"/>
                </c:ext>
              </c:extLst>
            </c:dLbl>
            <c:dLbl>
              <c:idx val="1"/>
              <c:layout>
                <c:manualLayout>
                  <c:x val="-3.8255071579039859E-2"/>
                  <c:y val="-3.7270991974368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23-CF42-819D-175BC8C7FB4D}"/>
                </c:ext>
              </c:extLst>
            </c:dLbl>
            <c:dLbl>
              <c:idx val="2"/>
              <c:layout>
                <c:manualLayout>
                  <c:x val="-3.4584203358006195E-2"/>
                  <c:y val="-2.9284350837004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23-CF42-819D-175BC8C7FB4D}"/>
                </c:ext>
              </c:extLst>
            </c:dLbl>
            <c:dLbl>
              <c:idx val="3"/>
              <c:layout>
                <c:manualLayout>
                  <c:x val="-3.8255071579039998E-2"/>
                  <c:y val="3.7270991974368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023-CF42-819D-175BC8C7FB4D}"/>
                </c:ext>
              </c:extLst>
            </c:dLbl>
            <c:dLbl>
              <c:idx val="4"/>
              <c:layout>
                <c:manualLayout>
                  <c:x val="-3.6419637468523031E-2"/>
                  <c:y val="5.0582060536643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F3-FA4E-A63A-D87E89419A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système!$B$14:$F$14</c:f>
              <c:strCache>
                <c:ptCount val="5"/>
                <c:pt idx="0">
                  <c:v>sept. 20</c:v>
                </c:pt>
                <c:pt idx="1">
                  <c:v>sept. 21</c:v>
                </c:pt>
                <c:pt idx="2">
                  <c:v>sept.22</c:v>
                </c:pt>
                <c:pt idx="3">
                  <c:v>sept.23</c:v>
                </c:pt>
                <c:pt idx="4">
                  <c:v>sept.24</c:v>
                </c:pt>
              </c:strCache>
            </c:strRef>
          </c:cat>
          <c:val>
            <c:numRef>
              <c:f>système!$B$15:$F$15</c:f>
              <c:numCache>
                <c:formatCode>0%</c:formatCode>
                <c:ptCount val="5"/>
                <c:pt idx="0">
                  <c:v>0.38714724028268183</c:v>
                </c:pt>
                <c:pt idx="1">
                  <c:v>0.32666473226945053</c:v>
                </c:pt>
                <c:pt idx="2">
                  <c:v>0.31791404045159449</c:v>
                </c:pt>
                <c:pt idx="3">
                  <c:v>0.27956651978188907</c:v>
                </c:pt>
                <c:pt idx="4">
                  <c:v>0.23671498677655697</c:v>
                </c:pt>
              </c:numCache>
            </c:numRef>
          </c:val>
          <c:smooth val="0"/>
          <c:extLst>
            <c:ext xmlns:c16="http://schemas.microsoft.com/office/drawing/2014/chart" uri="{C3380CC4-5D6E-409C-BE32-E72D297353CC}">
              <c16:uniqueId val="{00000000-A380-1747-9783-C17D6699D916}"/>
            </c:ext>
          </c:extLst>
        </c:ser>
        <c:ser>
          <c:idx val="2"/>
          <c:order val="1"/>
          <c:tx>
            <c:strRef>
              <c:f>système!$A$28</c:f>
              <c:strCache>
                <c:ptCount val="1"/>
                <c:pt idx="0">
                  <c:v>Autres actifs productifs/dépôts</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4.5596808021107223E-2"/>
                  <c:y val="5.0582060536643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F3-FA4E-A63A-D87E89419A31}"/>
                </c:ext>
              </c:extLst>
            </c:dLbl>
            <c:dLbl>
              <c:idx val="1"/>
              <c:layout>
                <c:manualLayout>
                  <c:x val="-3.8254999317854407E-2"/>
                  <c:y val="3.727099197436896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8978631500327191E-2"/>
                      <c:h val="6.8166086918971858E-2"/>
                    </c:manualLayout>
                  </c15:layout>
                </c:ext>
                <c:ext xmlns:c16="http://schemas.microsoft.com/office/drawing/2014/chart" uri="{C3380CC4-5D6E-409C-BE32-E72D297353CC}">
                  <c16:uniqueId val="{00000003-DDF3-FA4E-A63A-D87E89419A31}"/>
                </c:ext>
              </c:extLst>
            </c:dLbl>
            <c:dLbl>
              <c:idx val="2"/>
              <c:layout>
                <c:manualLayout>
                  <c:x val="-4.0090505689556695E-2"/>
                  <c:y val="3.7270991974368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F3-FA4E-A63A-D87E89419A31}"/>
                </c:ext>
              </c:extLst>
            </c:dLbl>
            <c:dLbl>
              <c:idx val="3"/>
              <c:layout>
                <c:manualLayout>
                  <c:x val="-3.4584203358006195E-2"/>
                  <c:y val="-1.0648854849819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023-CF42-819D-175BC8C7FB4D}"/>
                </c:ext>
              </c:extLst>
            </c:dLbl>
            <c:dLbl>
              <c:idx val="4"/>
              <c:layout>
                <c:manualLayout>
                  <c:x val="-4.0090505689556695E-2"/>
                  <c:y val="-3.4608778261914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23-CF42-819D-175BC8C7FB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système!$B$14:$F$14</c:f>
              <c:strCache>
                <c:ptCount val="5"/>
                <c:pt idx="0">
                  <c:v>sept. 20</c:v>
                </c:pt>
                <c:pt idx="1">
                  <c:v>sept. 21</c:v>
                </c:pt>
                <c:pt idx="2">
                  <c:v>sept.22</c:v>
                </c:pt>
                <c:pt idx="3">
                  <c:v>sept.23</c:v>
                </c:pt>
                <c:pt idx="4">
                  <c:v>sept.24</c:v>
                </c:pt>
              </c:strCache>
            </c:strRef>
          </c:cat>
          <c:val>
            <c:numRef>
              <c:f>système!$B$28:$F$28</c:f>
              <c:numCache>
                <c:formatCode>0%</c:formatCode>
                <c:ptCount val="5"/>
                <c:pt idx="0">
                  <c:v>0.26584533369061331</c:v>
                </c:pt>
                <c:pt idx="1">
                  <c:v>0.25058398444978686</c:v>
                </c:pt>
                <c:pt idx="2">
                  <c:v>0.27785169454384862</c:v>
                </c:pt>
                <c:pt idx="3">
                  <c:v>0.30211474821846623</c:v>
                </c:pt>
                <c:pt idx="4">
                  <c:v>0.34860993917387106</c:v>
                </c:pt>
              </c:numCache>
            </c:numRef>
          </c:val>
          <c:smooth val="0"/>
          <c:extLst>
            <c:ext xmlns:c16="http://schemas.microsoft.com/office/drawing/2014/chart" uri="{C3380CC4-5D6E-409C-BE32-E72D297353CC}">
              <c16:uniqueId val="{00000002-A380-1747-9783-C17D6699D916}"/>
            </c:ext>
          </c:extLst>
        </c:ser>
        <c:dLbls>
          <c:dLblPos val="ctr"/>
          <c:showLegendKey val="0"/>
          <c:showVal val="1"/>
          <c:showCatName val="0"/>
          <c:showSerName val="0"/>
          <c:showPercent val="0"/>
          <c:showBubbleSize val="0"/>
        </c:dLbls>
        <c:smooth val="0"/>
        <c:axId val="500544544"/>
        <c:axId val="1703441072"/>
      </c:lineChart>
      <c:catAx>
        <c:axId val="500544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03441072"/>
        <c:crosses val="autoZero"/>
        <c:auto val="1"/>
        <c:lblAlgn val="ctr"/>
        <c:lblOffset val="100"/>
        <c:noMultiLvlLbl val="0"/>
      </c:catAx>
      <c:valAx>
        <c:axId val="1703441072"/>
        <c:scaling>
          <c:orientation val="minMax"/>
        </c:scaling>
        <c:delete val="1"/>
        <c:axPos val="l"/>
        <c:numFmt formatCode="0%" sourceLinked="1"/>
        <c:majorTickMark val="none"/>
        <c:minorTickMark val="none"/>
        <c:tickLblPos val="nextTo"/>
        <c:crossAx val="500544544"/>
        <c:crosses val="autoZero"/>
        <c:crossBetween val="between"/>
      </c:valAx>
      <c:spPr>
        <a:noFill/>
        <a:ln>
          <a:noFill/>
        </a:ln>
        <a:effectLst/>
      </c:spPr>
    </c:plotArea>
    <c:legend>
      <c:legendPos val="b"/>
      <c:layout>
        <c:manualLayout>
          <c:xMode val="edge"/>
          <c:yMode val="edge"/>
          <c:x val="0.16288321551869658"/>
          <c:y val="0.79667627406420094"/>
          <c:w val="0.58980359987883235"/>
          <c:h val="5.44659578330502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Graphe!$B$16</c:f>
              <c:strCache>
                <c:ptCount val="1"/>
                <c:pt idx="0">
                  <c:v>Système bancaire</c:v>
                </c:pt>
              </c:strCache>
            </c:strRef>
          </c:tx>
          <c:spPr>
            <a:solidFill>
              <a:schemeClr val="accent1"/>
            </a:solidFill>
            <a:ln>
              <a:noFill/>
            </a:ln>
            <a:effectLst/>
          </c:spPr>
          <c:invertIfNegative val="0"/>
          <c:dLbls>
            <c:dLbl>
              <c:idx val="0"/>
              <c:layout>
                <c:manualLayout>
                  <c:x val="5.8625876869467025E-3"/>
                  <c:y val="-0.196080362794410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51-42B7-820B-A137FE07696F}"/>
                </c:ext>
              </c:extLst>
            </c:dLbl>
            <c:dLbl>
              <c:idx val="1"/>
              <c:layout>
                <c:manualLayout>
                  <c:x val="8.8991266248638276E-3"/>
                  <c:y val="-0.121850303551542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51-42B7-820B-A137FE07696F}"/>
                </c:ext>
              </c:extLst>
            </c:dLbl>
            <c:dLbl>
              <c:idx val="2"/>
              <c:layout>
                <c:manualLayout>
                  <c:x val="-1.4630521215778045E-3"/>
                  <c:y val="-8.43022218711933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51-42B7-820B-A137FE07696F}"/>
                </c:ext>
              </c:extLst>
            </c:dLbl>
            <c:dLbl>
              <c:idx val="3"/>
              <c:layout>
                <c:manualLayout>
                  <c:x val="4.6699483392587037E-3"/>
                  <c:y val="-6.543259544702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51-42B7-820B-A137FE07696F}"/>
                </c:ext>
              </c:extLst>
            </c:dLbl>
            <c:dLbl>
              <c:idx val="4"/>
              <c:layout>
                <c:manualLayout>
                  <c:x val="-8.8569178756128916E-4"/>
                  <c:y val="-0.204701688835715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51-42B7-820B-A137FE0769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Graphe!$C$15:$G$15</c:f>
              <c:numCache>
                <c:formatCode>General</c:formatCode>
                <c:ptCount val="5"/>
                <c:pt idx="0">
                  <c:v>2020</c:v>
                </c:pt>
                <c:pt idx="1">
                  <c:v>2021</c:v>
                </c:pt>
                <c:pt idx="2">
                  <c:v>2022</c:v>
                </c:pt>
                <c:pt idx="3">
                  <c:v>2023</c:v>
                </c:pt>
                <c:pt idx="4">
                  <c:v>2024</c:v>
                </c:pt>
              </c:numCache>
            </c:numRef>
          </c:cat>
          <c:val>
            <c:numRef>
              <c:f>Graphe!$C$16:$G$16</c:f>
              <c:numCache>
                <c:formatCode>0.00%</c:formatCode>
                <c:ptCount val="5"/>
                <c:pt idx="0">
                  <c:v>0.1213019067262191</c:v>
                </c:pt>
                <c:pt idx="1">
                  <c:v>7.6080747835125639E-2</c:v>
                </c:pt>
                <c:pt idx="2">
                  <c:v>4.0062345993529758E-2</c:v>
                </c:pt>
                <c:pt idx="3">
                  <c:v>-2.2548228533750769E-2</c:v>
                </c:pt>
                <c:pt idx="4">
                  <c:v>-0.11189495245013245</c:v>
                </c:pt>
              </c:numCache>
            </c:numRef>
          </c:val>
          <c:extLst>
            <c:ext xmlns:c16="http://schemas.microsoft.com/office/drawing/2014/chart" uri="{C3380CC4-5D6E-409C-BE32-E72D297353CC}">
              <c16:uniqueId val="{00000004-2A51-42B7-820B-A137FE07696F}"/>
            </c:ext>
          </c:extLst>
        </c:ser>
        <c:dLbls>
          <c:dLblPos val="ctr"/>
          <c:showLegendKey val="0"/>
          <c:showVal val="1"/>
          <c:showCatName val="0"/>
          <c:showSerName val="0"/>
          <c:showPercent val="0"/>
          <c:showBubbleSize val="0"/>
        </c:dLbls>
        <c:gapWidth val="150"/>
        <c:overlap val="100"/>
        <c:axId val="1665727104"/>
        <c:axId val="1665734176"/>
      </c:barChart>
      <c:catAx>
        <c:axId val="166572710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65734176"/>
        <c:crosses val="autoZero"/>
        <c:auto val="1"/>
        <c:lblAlgn val="ctr"/>
        <c:lblOffset val="100"/>
        <c:noMultiLvlLbl val="0"/>
      </c:catAx>
      <c:valAx>
        <c:axId val="1665734176"/>
        <c:scaling>
          <c:orientation val="minMax"/>
        </c:scaling>
        <c:delete val="1"/>
        <c:axPos val="l"/>
        <c:numFmt formatCode="0.00%" sourceLinked="1"/>
        <c:majorTickMark val="out"/>
        <c:minorTickMark val="none"/>
        <c:tickLblPos val="nextTo"/>
        <c:crossAx val="1665727104"/>
        <c:crosses val="autoZero"/>
        <c:crossBetween val="between"/>
      </c:valAx>
      <c:spPr>
        <a:noFill/>
        <a:ln>
          <a:noFill/>
        </a:ln>
        <a:effectLst/>
      </c:spPr>
    </c:plotArea>
    <c:plotVisOnly val="1"/>
    <c:dispBlanksAs val="gap"/>
    <c:showDLblsOverMax val="0"/>
  </c:chart>
  <c:spPr>
    <a:no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Distribution </a:t>
            </a:r>
            <a:r>
              <a:rPr lang="en-US" baseline="0" dirty="0" err="1"/>
              <a:t>sectorielle</a:t>
            </a:r>
            <a:r>
              <a:rPr lang="en-US" baseline="0" dirty="0"/>
              <a:t> du credit (30 </a:t>
            </a:r>
            <a:r>
              <a:rPr lang="en-US" baseline="0" dirty="0" err="1"/>
              <a:t>septembre</a:t>
            </a:r>
            <a:r>
              <a:rPr lang="en-US" baseline="0" dirty="0"/>
              <a:t> 2024)</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388188976377958"/>
          <c:y val="0.17669769093845847"/>
          <c:w val="0.28723643919510061"/>
          <c:h val="0.478727398658501"/>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C9-E54E-9182-2E520A8A81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C9-E54E-9182-2E520A8A81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C9-E54E-9182-2E520A8A81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C9-E54E-9182-2E520A8A81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C9-E54E-9182-2E520A8A81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C9-E54E-9182-2E520A8A81E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CC9-E54E-9182-2E520A8A81E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CC9-E54E-9182-2E520A8A81E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CC9-E54E-9182-2E520A8A81EA}"/>
              </c:ext>
            </c:extLst>
          </c:dPt>
          <c:dLbls>
            <c:dLbl>
              <c:idx val="0"/>
              <c:layout>
                <c:manualLayout>
                  <c:x val="0.14722222222222212"/>
                  <c:y val="-5.605732501507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C9-E54E-9182-2E520A8A81EA}"/>
                </c:ext>
              </c:extLst>
            </c:dLbl>
            <c:dLbl>
              <c:idx val="1"/>
              <c:layout>
                <c:manualLayout>
                  <c:x val="0.18055555555555544"/>
                  <c:y val="2.9897240008039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C9-E54E-9182-2E520A8A81EA}"/>
                </c:ext>
              </c:extLst>
            </c:dLbl>
            <c:dLbl>
              <c:idx val="2"/>
              <c:layout>
                <c:manualLayout>
                  <c:x val="-9.6959077100168126E-17"/>
                  <c:y val="3.7630649041921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C9-E54E-9182-2E520A8A81EA}"/>
                </c:ext>
              </c:extLst>
            </c:dLbl>
            <c:dLbl>
              <c:idx val="4"/>
              <c:layout>
                <c:manualLayout>
                  <c:x val="-7.1397963377779552E-2"/>
                  <c:y val="-4.92776616284778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C9-E54E-9182-2E520A8A81EA}"/>
                </c:ext>
              </c:extLst>
            </c:dLbl>
            <c:dLbl>
              <c:idx val="5"/>
              <c:layout>
                <c:manualLayout>
                  <c:x val="-7.5242917567730203E-2"/>
                  <c:y val="-3.2773374601470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C9-E54E-9182-2E520A8A81EA}"/>
                </c:ext>
              </c:extLst>
            </c:dLbl>
            <c:dLbl>
              <c:idx val="6"/>
              <c:layout>
                <c:manualLayout>
                  <c:x val="-0.12222222222222222"/>
                  <c:y val="-5.979448001607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C9-E54E-9182-2E520A8A81EA}"/>
                </c:ext>
              </c:extLst>
            </c:dLbl>
            <c:dLbl>
              <c:idx val="7"/>
              <c:layout>
                <c:manualLayout>
                  <c:x val="-7.5000000000000053E-2"/>
                  <c:y val="-9.3428875025122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C9-E54E-9182-2E520A8A81EA}"/>
                </c:ext>
              </c:extLst>
            </c:dLbl>
            <c:dLbl>
              <c:idx val="8"/>
              <c:layout>
                <c:manualLayout>
                  <c:x val="3.4775784480019056E-2"/>
                  <c:y val="-8.7152412218179293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5889573843741324E-2"/>
                      <c:h val="3.550419086176522E-2"/>
                    </c:manualLayout>
                  </c15:layout>
                </c:ext>
                <c:ext xmlns:c16="http://schemas.microsoft.com/office/drawing/2014/chart" uri="{C3380CC4-5D6E-409C-BE32-E72D297353CC}">
                  <c16:uniqueId val="{00000011-1CC9-E54E-9182-2E520A8A81E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10'!$Q$32:$Q$40</c:f>
              <c:strCache>
                <c:ptCount val="9"/>
                <c:pt idx="0">
                  <c:v>Commerce de Gros et Détail</c:v>
                </c:pt>
                <c:pt idx="1">
                  <c:v>Services et autres</c:v>
                </c:pt>
                <c:pt idx="2">
                  <c:v>Industries manufacturières</c:v>
                </c:pt>
                <c:pt idx="3">
                  <c:v>Prêts aux particuliers</c:v>
                </c:pt>
                <c:pt idx="4">
                  <c:v>Immobilier résidentiel et commercial</c:v>
                </c:pt>
                <c:pt idx="5">
                  <c:v>Transport, Entrepôt et Communication</c:v>
                </c:pt>
                <c:pt idx="6">
                  <c:v>Bâtiments et travaux publics</c:v>
                </c:pt>
                <c:pt idx="7">
                  <c:v>Électricité, Gaz et Eau</c:v>
                </c:pt>
                <c:pt idx="8">
                  <c:v>Agriculture, Sylviculture et Pêche</c:v>
                </c:pt>
              </c:strCache>
            </c:strRef>
          </c:cat>
          <c:val>
            <c:numRef>
              <c:f>'Slide 10'!$R$32:$R$40</c:f>
              <c:numCache>
                <c:formatCode>0.00%</c:formatCode>
                <c:ptCount val="9"/>
                <c:pt idx="0">
                  <c:v>0.35364750374625009</c:v>
                </c:pt>
                <c:pt idx="1">
                  <c:v>0.10696197308596608</c:v>
                </c:pt>
                <c:pt idx="2">
                  <c:v>0.18399114368128744</c:v>
                </c:pt>
                <c:pt idx="3">
                  <c:v>6.5464974381471239E-2</c:v>
                </c:pt>
                <c:pt idx="4">
                  <c:v>0.19330404737438148</c:v>
                </c:pt>
                <c:pt idx="5">
                  <c:v>1.4582551634629294E-2</c:v>
                </c:pt>
                <c:pt idx="6">
                  <c:v>6.2125301265059649E-2</c:v>
                </c:pt>
                <c:pt idx="7">
                  <c:v>1.9916450282455433E-2</c:v>
                </c:pt>
                <c:pt idx="8">
                  <c:v>6.0545484991708449E-6</c:v>
                </c:pt>
              </c:numCache>
            </c:numRef>
          </c:val>
          <c:extLst>
            <c:ext xmlns:c16="http://schemas.microsoft.com/office/drawing/2014/chart" uri="{C3380CC4-5D6E-409C-BE32-E72D297353CC}">
              <c16:uniqueId val="{00000012-1CC9-E54E-9182-2E520A8A81EA}"/>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5856884422218398"/>
          <c:y val="0.66222501153989011"/>
          <c:w val="0.68967610632787313"/>
          <c:h val="0.309026655778518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94092258129448"/>
          <c:y val="0.13810648239889031"/>
          <c:w val="0.82331562510996381"/>
          <c:h val="0.65247745127493784"/>
        </c:manualLayout>
      </c:layout>
      <c:barChart>
        <c:barDir val="col"/>
        <c:grouping val="clustered"/>
        <c:varyColors val="0"/>
        <c:ser>
          <c:idx val="0"/>
          <c:order val="0"/>
          <c:tx>
            <c:strRef>
              <c:f>Sheet1!$B$3</c:f>
              <c:strCache>
                <c:ptCount val="1"/>
                <c:pt idx="0">
                  <c:v>Actif du système</c:v>
                </c:pt>
              </c:strCache>
            </c:strRef>
          </c:tx>
          <c:spPr>
            <a:solidFill>
              <a:schemeClr val="accent1"/>
            </a:solidFill>
            <a:ln>
              <a:noFill/>
            </a:ln>
            <a:effectLst>
              <a:outerShdw blurRad="50800" dist="12700" dir="5400000" algn="ctr" rotWithShape="0">
                <a:srgbClr val="000000">
                  <a:alpha val="43137"/>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30-09-2023</c:v>
                </c:pt>
                <c:pt idx="1">
                  <c:v>31-12-2023</c:v>
                </c:pt>
                <c:pt idx="2">
                  <c:v>31-03-2024</c:v>
                </c:pt>
                <c:pt idx="3">
                  <c:v>30-06-2024</c:v>
                </c:pt>
                <c:pt idx="4">
                  <c:v>30-09-2024</c:v>
                </c:pt>
              </c:strCache>
            </c:strRef>
          </c:cat>
          <c:val>
            <c:numRef>
              <c:f>Sheet1!$B$4:$B$8</c:f>
              <c:numCache>
                <c:formatCode>#,##0.00</c:formatCode>
                <c:ptCount val="5"/>
                <c:pt idx="0">
                  <c:v>635595.15610000002</c:v>
                </c:pt>
                <c:pt idx="1">
                  <c:v>630950.22250000003</c:v>
                </c:pt>
                <c:pt idx="2">
                  <c:v>647856.34100000001</c:v>
                </c:pt>
                <c:pt idx="3">
                  <c:v>645470.6727</c:v>
                </c:pt>
                <c:pt idx="4">
                  <c:v>647021.64639999997</c:v>
                </c:pt>
              </c:numCache>
            </c:numRef>
          </c:val>
          <c:extLst>
            <c:ext xmlns:c16="http://schemas.microsoft.com/office/drawing/2014/chart" uri="{C3380CC4-5D6E-409C-BE32-E72D297353CC}">
              <c16:uniqueId val="{00000000-63B8-114E-B106-3C0A80A0B3ED}"/>
            </c:ext>
          </c:extLst>
        </c:ser>
        <c:dLbls>
          <c:showLegendKey val="0"/>
          <c:showVal val="0"/>
          <c:showCatName val="0"/>
          <c:showSerName val="0"/>
          <c:showPercent val="0"/>
          <c:showBubbleSize val="0"/>
        </c:dLbls>
        <c:gapWidth val="137"/>
        <c:overlap val="-27"/>
        <c:axId val="163941688"/>
        <c:axId val="163942080"/>
      </c:barChart>
      <c:lineChart>
        <c:grouping val="standard"/>
        <c:varyColors val="0"/>
        <c:ser>
          <c:idx val="1"/>
          <c:order val="1"/>
          <c:tx>
            <c:strRef>
              <c:f>Sheet1!$C$3</c:f>
              <c:strCache>
                <c:ptCount val="1"/>
                <c:pt idx="0">
                  <c:v>% variation </c:v>
                </c:pt>
              </c:strCache>
            </c:strRef>
          </c:tx>
          <c:spPr>
            <a:ln w="28575" cap="rnd">
              <a:solidFill>
                <a:schemeClr val="accent2"/>
              </a:solidFill>
              <a:round/>
            </a:ln>
            <a:effectLst/>
          </c:spPr>
          <c:marker>
            <c:symbol val="none"/>
          </c:marker>
          <c:dLbls>
            <c:dLbl>
              <c:idx val="1"/>
              <c:layout>
                <c:manualLayout>
                  <c:x val="-0.11163169192071437"/>
                  <c:y val="2.1791241314505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B8-114E-B106-3C0A80A0B3ED}"/>
                </c:ext>
              </c:extLst>
            </c:dLbl>
            <c:dLbl>
              <c:idx val="2"/>
              <c:layout>
                <c:manualLayout>
                  <c:x val="-8.7845796964789738E-2"/>
                  <c:y val="-1.4567467191684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B8-114E-B106-3C0A80A0B3ED}"/>
                </c:ext>
              </c:extLst>
            </c:dLbl>
            <c:dLbl>
              <c:idx val="3"/>
              <c:layout>
                <c:manualLayout>
                  <c:x val="-0.11944450527912413"/>
                  <c:y val="-3.5059032594174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B8-114E-B106-3C0A80A0B3ED}"/>
                </c:ext>
              </c:extLst>
            </c:dLbl>
            <c:dLbl>
              <c:idx val="4"/>
              <c:layout>
                <c:manualLayout>
                  <c:x val="-0.12065961307011083"/>
                  <c:y val="2.47815442440820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B8-114E-B106-3C0A80A0B3ED}"/>
                </c:ext>
              </c:extLst>
            </c:dLbl>
            <c:spPr>
              <a:noFill/>
              <a:ln>
                <a:noFill/>
              </a:ln>
              <a:effectLst/>
            </c:spPr>
            <c:txPr>
              <a:bodyPr rot="0" spcFirstLastPara="1" vertOverflow="overflow" horzOverflow="overflow"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Sheet1!$A$4:$A$8</c:f>
              <c:strCache>
                <c:ptCount val="5"/>
                <c:pt idx="0">
                  <c:v>30-09-2023</c:v>
                </c:pt>
                <c:pt idx="1">
                  <c:v>31-12-2023</c:v>
                </c:pt>
                <c:pt idx="2">
                  <c:v>31-03-2024</c:v>
                </c:pt>
                <c:pt idx="3">
                  <c:v>30-06-2024</c:v>
                </c:pt>
                <c:pt idx="4">
                  <c:v>30-09-2024</c:v>
                </c:pt>
              </c:strCache>
            </c:strRef>
          </c:cat>
          <c:val>
            <c:numRef>
              <c:f>Sheet1!$C$4:$C$8</c:f>
              <c:numCache>
                <c:formatCode>0.00%</c:formatCode>
                <c:ptCount val="5"/>
                <c:pt idx="1">
                  <c:v>-7.308006606754569E-3</c:v>
                </c:pt>
                <c:pt idx="2">
                  <c:v>2.6794694568793798E-2</c:v>
                </c:pt>
                <c:pt idx="3">
                  <c:v>-3.682403256743072E-3</c:v>
                </c:pt>
                <c:pt idx="4">
                  <c:v>2.4028569625205165E-3</c:v>
                </c:pt>
              </c:numCache>
            </c:numRef>
          </c:val>
          <c:smooth val="0"/>
          <c:extLst>
            <c:ext xmlns:c16="http://schemas.microsoft.com/office/drawing/2014/chart" uri="{C3380CC4-5D6E-409C-BE32-E72D297353CC}">
              <c16:uniqueId val="{00000005-63B8-114E-B106-3C0A80A0B3ED}"/>
            </c:ext>
          </c:extLst>
        </c:ser>
        <c:dLbls>
          <c:showLegendKey val="0"/>
          <c:showVal val="0"/>
          <c:showCatName val="0"/>
          <c:showSerName val="0"/>
          <c:showPercent val="0"/>
          <c:showBubbleSize val="0"/>
        </c:dLbls>
        <c:marker val="1"/>
        <c:smooth val="0"/>
        <c:axId val="163942472"/>
        <c:axId val="163943648"/>
      </c:lineChart>
      <c:catAx>
        <c:axId val="16394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78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63942080"/>
        <c:crosses val="autoZero"/>
        <c:auto val="1"/>
        <c:lblAlgn val="ctr"/>
        <c:lblOffset val="100"/>
        <c:noMultiLvlLbl val="0"/>
      </c:catAx>
      <c:valAx>
        <c:axId val="1639420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941688"/>
        <c:crosses val="autoZero"/>
        <c:crossBetween val="between"/>
      </c:valAx>
      <c:valAx>
        <c:axId val="16394364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942472"/>
        <c:crosses val="max"/>
        <c:crossBetween val="between"/>
      </c:valAx>
      <c:catAx>
        <c:axId val="163942472"/>
        <c:scaling>
          <c:orientation val="minMax"/>
        </c:scaling>
        <c:delete val="1"/>
        <c:axPos val="b"/>
        <c:numFmt formatCode="General" sourceLinked="1"/>
        <c:majorTickMark val="out"/>
        <c:minorTickMark val="none"/>
        <c:tickLblPos val="nextTo"/>
        <c:crossAx val="1639436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err="1"/>
              <a:t>Taux</a:t>
            </a:r>
            <a:r>
              <a:rPr lang="en-US" sz="1600" b="1" dirty="0"/>
              <a:t> de </a:t>
            </a:r>
            <a:r>
              <a:rPr lang="en-US" sz="1600" b="1" dirty="0" err="1"/>
              <a:t>croissance</a:t>
            </a:r>
            <a:r>
              <a:rPr lang="en-US" sz="1600" b="1" dirty="0"/>
              <a:t> du PIB reel ( </a:t>
            </a:r>
            <a:r>
              <a:rPr lang="en-US" sz="1600" b="1" dirty="0" err="1"/>
              <a:t>en</a:t>
            </a:r>
            <a:r>
              <a:rPr lang="en-US" sz="1600" b="1" dirty="0"/>
              <a:t> HTG constant 2018)</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'IHSI-PIB2000-2023'!$B$60</c:f>
              <c:strCache>
                <c:ptCount val="1"/>
                <c:pt idx="0">
                  <c:v>Taux de croissance PIB réel</c:v>
                </c:pt>
              </c:strCache>
            </c:strRef>
          </c:tx>
          <c:spPr>
            <a:ln w="28575" cap="rnd">
              <a:solidFill>
                <a:schemeClr val="accent1"/>
              </a:solidFill>
              <a:round/>
            </a:ln>
            <a:effectLst/>
          </c:spPr>
          <c:marker>
            <c:symbol val="none"/>
          </c:marker>
          <c:dLbls>
            <c:dLbl>
              <c:idx val="7"/>
              <c:layout>
                <c:manualLayout>
                  <c:x val="-9.8400984009841003E-3"/>
                  <c:y val="4.9180327868852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22-4949-8E83-BCF8EB8CEE37}"/>
                </c:ext>
              </c:extLst>
            </c:dLbl>
            <c:dLbl>
              <c:idx val="8"/>
              <c:layout>
                <c:manualLayout>
                  <c:x val="-2.4600246002459123E-3"/>
                  <c:y val="7.7868852459016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22-4949-8E83-BCF8EB8CEE3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'IHSI-PIB2000-2023'!$C$58:$M$58</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'IHSI-PIB2000-2023'!$C$60:$M$60</c:f>
              <c:numCache>
                <c:formatCode>0.0%</c:formatCode>
                <c:ptCount val="11"/>
                <c:pt idx="0">
                  <c:v>1.7225824272291135E-2</c:v>
                </c:pt>
                <c:pt idx="1">
                  <c:v>2.5624918689249876E-2</c:v>
                </c:pt>
                <c:pt idx="2">
                  <c:v>1.8124680771548496E-2</c:v>
                </c:pt>
                <c:pt idx="3">
                  <c:v>2.5102713474637994E-2</c:v>
                </c:pt>
                <c:pt idx="4">
                  <c:v>1.6678109596925283E-2</c:v>
                </c:pt>
                <c:pt idx="5">
                  <c:v>-1.6845950818566324E-2</c:v>
                </c:pt>
                <c:pt idx="6">
                  <c:v>-3.3433726209736281E-2</c:v>
                </c:pt>
                <c:pt idx="7">
                  <c:v>-1.7982398826697055E-2</c:v>
                </c:pt>
                <c:pt idx="8">
                  <c:v>-1.682052517544097E-2</c:v>
                </c:pt>
                <c:pt idx="9">
                  <c:v>-1.8638157807595035E-2</c:v>
                </c:pt>
                <c:pt idx="10">
                  <c:v>-4.1695980726111359E-2</c:v>
                </c:pt>
              </c:numCache>
            </c:numRef>
          </c:val>
          <c:smooth val="0"/>
          <c:extLst>
            <c:ext xmlns:c16="http://schemas.microsoft.com/office/drawing/2014/chart" uri="{C3380CC4-5D6E-409C-BE32-E72D297353CC}">
              <c16:uniqueId val="{00000002-2022-4949-8E83-BCF8EB8CEE37}"/>
            </c:ext>
          </c:extLst>
        </c:ser>
        <c:dLbls>
          <c:showLegendKey val="0"/>
          <c:showVal val="0"/>
          <c:showCatName val="0"/>
          <c:showSerName val="0"/>
          <c:showPercent val="0"/>
          <c:showBubbleSize val="0"/>
        </c:dLbls>
        <c:smooth val="0"/>
        <c:axId val="1585868335"/>
        <c:axId val="1586377567"/>
      </c:lineChart>
      <c:catAx>
        <c:axId val="158586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86377567"/>
        <c:crosses val="autoZero"/>
        <c:auto val="1"/>
        <c:lblAlgn val="ctr"/>
        <c:lblOffset val="100"/>
        <c:noMultiLvlLbl val="0"/>
      </c:catAx>
      <c:valAx>
        <c:axId val="158637756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868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'IHSI-PIB2000-2023'!$B$59</c:f>
              <c:strCache>
                <c:ptCount val="1"/>
                <c:pt idx="0">
                  <c:v>Taux de croissance BN réel syst. Bancaire (déflateur du PIB)</c:v>
                </c:pt>
              </c:strCache>
            </c:strRef>
          </c:tx>
          <c:spPr>
            <a:ln w="28575" cap="rnd">
              <a:solidFill>
                <a:schemeClr val="accent1"/>
              </a:solidFill>
              <a:round/>
            </a:ln>
            <a:effectLst/>
          </c:spPr>
          <c:marker>
            <c:symbol val="none"/>
          </c:marker>
          <c:dLbls>
            <c:dLbl>
              <c:idx val="8"/>
              <c:layout>
                <c:manualLayout>
                  <c:x val="-5.708848715509039E-3"/>
                  <c:y val="0.112359550561797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FA-5640-BD9D-E6EDD1481886}"/>
                </c:ext>
              </c:extLst>
            </c:dLbl>
            <c:dLbl>
              <c:idx val="9"/>
              <c:layout>
                <c:manualLayout>
                  <c:x val="-3.8058991436726928E-3"/>
                  <c:y val="0.12134831460674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FA-5640-BD9D-E6EDD148188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'IHSI-PIB2000-2023'!$C$58:$M$58</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'IHSI-PIB2000-2023'!$C$59:$M$59</c:f>
              <c:numCache>
                <c:formatCode>0.0%</c:formatCode>
                <c:ptCount val="11"/>
                <c:pt idx="0">
                  <c:v>5.3124008947835977E-2</c:v>
                </c:pt>
                <c:pt idx="1">
                  <c:v>0.21125983156016259</c:v>
                </c:pt>
                <c:pt idx="2">
                  <c:v>0.9364814666385215</c:v>
                </c:pt>
                <c:pt idx="3">
                  <c:v>0.37236875419504556</c:v>
                </c:pt>
                <c:pt idx="4">
                  <c:v>-0.60831884771344336</c:v>
                </c:pt>
                <c:pt idx="5">
                  <c:v>0.10585329136824329</c:v>
                </c:pt>
                <c:pt idx="6">
                  <c:v>-0.40834117956099569</c:v>
                </c:pt>
                <c:pt idx="7">
                  <c:v>0.28417975459380385</c:v>
                </c:pt>
                <c:pt idx="8">
                  <c:v>-5.3064231254699501E-2</c:v>
                </c:pt>
                <c:pt idx="9">
                  <c:v>-0.17642766942171861</c:v>
                </c:pt>
                <c:pt idx="10">
                  <c:v>-0.46503271624239428</c:v>
                </c:pt>
              </c:numCache>
            </c:numRef>
          </c:val>
          <c:smooth val="0"/>
          <c:extLst>
            <c:ext xmlns:c16="http://schemas.microsoft.com/office/drawing/2014/chart" uri="{C3380CC4-5D6E-409C-BE32-E72D297353CC}">
              <c16:uniqueId val="{00000002-07FA-5640-BD9D-E6EDD1481886}"/>
            </c:ext>
          </c:extLst>
        </c:ser>
        <c:dLbls>
          <c:showLegendKey val="0"/>
          <c:showVal val="0"/>
          <c:showCatName val="0"/>
          <c:showSerName val="0"/>
          <c:showPercent val="0"/>
          <c:showBubbleSize val="0"/>
        </c:dLbls>
        <c:smooth val="0"/>
        <c:axId val="18221471"/>
        <c:axId val="18223183"/>
      </c:lineChart>
      <c:catAx>
        <c:axId val="1822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223183"/>
        <c:crosses val="autoZero"/>
        <c:auto val="1"/>
        <c:lblAlgn val="ctr"/>
        <c:lblOffset val="100"/>
        <c:noMultiLvlLbl val="0"/>
      </c:catAx>
      <c:valAx>
        <c:axId val="18223183"/>
        <c:scaling>
          <c:orientation val="minMax"/>
        </c:scaling>
        <c:delete val="1"/>
        <c:axPos val="l"/>
        <c:numFmt formatCode="0.0%" sourceLinked="1"/>
        <c:majorTickMark val="none"/>
        <c:minorTickMark val="none"/>
        <c:tickLblPos val="nextTo"/>
        <c:crossAx val="18221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err="1"/>
              <a:t>Taux</a:t>
            </a:r>
            <a:r>
              <a:rPr lang="en-US" sz="1600" b="1" dirty="0"/>
              <a:t> de </a:t>
            </a:r>
            <a:r>
              <a:rPr lang="en-US" sz="1600" b="1" dirty="0" err="1"/>
              <a:t>croissance</a:t>
            </a:r>
            <a:r>
              <a:rPr lang="en-US" sz="1600" b="1" dirty="0"/>
              <a:t> BN </a:t>
            </a:r>
            <a:r>
              <a:rPr lang="en-US" sz="1600" b="1" dirty="0" err="1"/>
              <a:t>réel</a:t>
            </a:r>
            <a:r>
              <a:rPr lang="en-US" sz="1600" b="1" dirty="0"/>
              <a:t> syst. </a:t>
            </a:r>
            <a:r>
              <a:rPr lang="en-US" sz="1600" b="1" dirty="0" err="1"/>
              <a:t>Bancaire</a:t>
            </a:r>
            <a:r>
              <a:rPr lang="en-US" sz="1600" b="1" dirty="0"/>
              <a:t> (avec </a:t>
            </a:r>
            <a:r>
              <a:rPr lang="en-US" sz="1600" b="1" dirty="0" err="1"/>
              <a:t>l’IPC</a:t>
            </a:r>
            <a:r>
              <a:rPr lang="en-US" sz="1600" b="1" dirty="0"/>
              <a:t>)</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'IHSI-PIB2000-2023'!$B$61</c:f>
              <c:strCache>
                <c:ptCount val="1"/>
                <c:pt idx="0">
                  <c:v>Taux de croissance BN réel syst. Bancaire (IPC)</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'IHSI-PIB2000-2023'!$C$58:$M$58</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'IHSI-PIB2000-2023'!$C$61:$M$61</c:f>
              <c:numCache>
                <c:formatCode>0%</c:formatCode>
                <c:ptCount val="11"/>
                <c:pt idx="0">
                  <c:v>7.0318105528532016E-2</c:v>
                </c:pt>
                <c:pt idx="1">
                  <c:v>0.19554740069441046</c:v>
                </c:pt>
                <c:pt idx="2">
                  <c:v>1.0012045326041052</c:v>
                </c:pt>
                <c:pt idx="3">
                  <c:v>0.41449896103401973</c:v>
                </c:pt>
                <c:pt idx="4">
                  <c:v>-0.62286283914822693</c:v>
                </c:pt>
                <c:pt idx="5">
                  <c:v>0.10813723390617702</c:v>
                </c:pt>
                <c:pt idx="6">
                  <c:v>-0.4197207297309834</c:v>
                </c:pt>
                <c:pt idx="7">
                  <c:v>0.32184270744052323</c:v>
                </c:pt>
                <c:pt idx="8">
                  <c:v>-3.6652602430698233E-2</c:v>
                </c:pt>
                <c:pt idx="9">
                  <c:v>-0.24838965679149994</c:v>
                </c:pt>
                <c:pt idx="10">
                  <c:v>-0.47144618540098759</c:v>
                </c:pt>
              </c:numCache>
            </c:numRef>
          </c:val>
          <c:smooth val="0"/>
          <c:extLst>
            <c:ext xmlns:c16="http://schemas.microsoft.com/office/drawing/2014/chart" uri="{C3380CC4-5D6E-409C-BE32-E72D297353CC}">
              <c16:uniqueId val="{00000000-A590-5D4C-9B50-620E27A3E70F}"/>
            </c:ext>
          </c:extLst>
        </c:ser>
        <c:dLbls>
          <c:showLegendKey val="0"/>
          <c:showVal val="0"/>
          <c:showCatName val="0"/>
          <c:showSerName val="0"/>
          <c:showPercent val="0"/>
          <c:showBubbleSize val="0"/>
        </c:dLbls>
        <c:smooth val="0"/>
        <c:axId val="18925967"/>
        <c:axId val="1724333263"/>
      </c:lineChart>
      <c:catAx>
        <c:axId val="1892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24333263"/>
        <c:crosses val="autoZero"/>
        <c:auto val="1"/>
        <c:lblAlgn val="ctr"/>
        <c:lblOffset val="100"/>
        <c:noMultiLvlLbl val="0"/>
      </c:catAx>
      <c:valAx>
        <c:axId val="1724333263"/>
        <c:scaling>
          <c:orientation val="minMax"/>
        </c:scaling>
        <c:delete val="1"/>
        <c:axPos val="l"/>
        <c:numFmt formatCode="0%" sourceLinked="1"/>
        <c:majorTickMark val="none"/>
        <c:minorTickMark val="none"/>
        <c:tickLblPos val="nextTo"/>
        <c:crossAx val="1892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err="1"/>
              <a:t>Taux</a:t>
            </a:r>
            <a:r>
              <a:rPr lang="en-US" b="1" baseline="0" dirty="0"/>
              <a:t> de </a:t>
            </a:r>
            <a:r>
              <a:rPr lang="en-US" b="1" baseline="0" dirty="0" err="1"/>
              <a:t>croissance</a:t>
            </a:r>
            <a:r>
              <a:rPr lang="en-US" b="1" baseline="0" dirty="0"/>
              <a:t> PIB </a:t>
            </a:r>
            <a:r>
              <a:rPr lang="en-US" b="1" baseline="0" dirty="0" err="1"/>
              <a:t>réel</a:t>
            </a:r>
            <a:r>
              <a:rPr lang="en-US" b="1" baseline="0" dirty="0"/>
              <a:t> vs </a:t>
            </a:r>
            <a:r>
              <a:rPr lang="en-US" b="1" baseline="0" dirty="0" err="1"/>
              <a:t>croissance</a:t>
            </a:r>
            <a:r>
              <a:rPr lang="en-US" b="1" baseline="0" dirty="0"/>
              <a:t> BN </a:t>
            </a:r>
            <a:r>
              <a:rPr lang="en-US" b="1" baseline="0" dirty="0" err="1"/>
              <a:t>réel</a:t>
            </a:r>
            <a:r>
              <a:rPr lang="en-US" b="1" baseline="0" dirty="0"/>
              <a:t> du </a:t>
            </a:r>
            <a:r>
              <a:rPr lang="en-US" b="1" baseline="0" dirty="0" err="1"/>
              <a:t>système</a:t>
            </a:r>
            <a:r>
              <a:rPr lang="en-US" b="1" baseline="0" dirty="0"/>
              <a:t> </a:t>
            </a:r>
            <a:r>
              <a:rPr lang="en-US" b="1" baseline="0" dirty="0" err="1"/>
              <a:t>bancaire</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'IHSI-PIB2000-2023'!$B$59</c:f>
              <c:strCache>
                <c:ptCount val="1"/>
                <c:pt idx="0">
                  <c:v>Taux de croissance BN réel syst. Bancaire (déflateur du PIB)</c:v>
                </c:pt>
              </c:strCache>
            </c:strRef>
          </c:tx>
          <c:spPr>
            <a:solidFill>
              <a:schemeClr val="accent1"/>
            </a:solidFill>
            <a:ln>
              <a:noFill/>
            </a:ln>
            <a:effectLst/>
          </c:spPr>
          <c:invertIfNegative val="0"/>
          <c:dLbls>
            <c:dLbl>
              <c:idx val="8"/>
              <c:layout>
                <c:manualLayout>
                  <c:x val="-2.0164986251145871E-2"/>
                  <c:y val="-4.4750430292598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1-AC47-96F3-C041C5C39D4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'IHSI-PIB2000-2023'!$C$58:$M$58</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'IHSI-PIB2000-2023'!$C$59:$M$59</c:f>
              <c:numCache>
                <c:formatCode>0.0%</c:formatCode>
                <c:ptCount val="11"/>
                <c:pt idx="0">
                  <c:v>5.3124008947835977E-2</c:v>
                </c:pt>
                <c:pt idx="1">
                  <c:v>0.21125983156016259</c:v>
                </c:pt>
                <c:pt idx="2">
                  <c:v>0.9364814666385215</c:v>
                </c:pt>
                <c:pt idx="3">
                  <c:v>0.37236875419504556</c:v>
                </c:pt>
                <c:pt idx="4">
                  <c:v>-0.60831884771344336</c:v>
                </c:pt>
                <c:pt idx="5">
                  <c:v>0.10585329136824329</c:v>
                </c:pt>
                <c:pt idx="6">
                  <c:v>-0.40834117956099569</c:v>
                </c:pt>
                <c:pt idx="7">
                  <c:v>0.28417975459380385</c:v>
                </c:pt>
                <c:pt idx="8">
                  <c:v>-5.3064231254699501E-2</c:v>
                </c:pt>
                <c:pt idx="9">
                  <c:v>-0.17642766942171861</c:v>
                </c:pt>
                <c:pt idx="10">
                  <c:v>-0.46503271624239428</c:v>
                </c:pt>
              </c:numCache>
            </c:numRef>
          </c:val>
          <c:extLst>
            <c:ext xmlns:c16="http://schemas.microsoft.com/office/drawing/2014/chart" uri="{C3380CC4-5D6E-409C-BE32-E72D297353CC}">
              <c16:uniqueId val="{00000001-A8D1-AC47-96F3-C041C5C39D4C}"/>
            </c:ext>
          </c:extLst>
        </c:ser>
        <c:ser>
          <c:idx val="1"/>
          <c:order val="1"/>
          <c:tx>
            <c:strRef>
              <c:f>'IHSI-PIB2000-2023'!$B$60</c:f>
              <c:strCache>
                <c:ptCount val="1"/>
                <c:pt idx="0">
                  <c:v>Taux de croissance PIB réel</c:v>
                </c:pt>
              </c:strCache>
            </c:strRef>
          </c:tx>
          <c:spPr>
            <a:solidFill>
              <a:schemeClr val="accent2"/>
            </a:solidFill>
            <a:ln>
              <a:noFill/>
            </a:ln>
            <a:effectLst/>
          </c:spPr>
          <c:invertIfNegative val="0"/>
          <c:dLbls>
            <c:dLbl>
              <c:idx val="0"/>
              <c:layout>
                <c:manualLayout>
                  <c:x val="2.1998166819431713E-2"/>
                  <c:y val="3.442340791738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D1-AC47-96F3-C041C5C39D4C}"/>
                </c:ext>
              </c:extLst>
            </c:dLbl>
            <c:dLbl>
              <c:idx val="5"/>
              <c:layout>
                <c:manualLayout>
                  <c:x val="1.8331805682859761E-2"/>
                  <c:y val="-4.1308089500860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D1-AC47-96F3-C041C5C39D4C}"/>
                </c:ext>
              </c:extLst>
            </c:dLbl>
            <c:dLbl>
              <c:idx val="6"/>
              <c:layout>
                <c:manualLayout>
                  <c:x val="2.5664527956003533E-2"/>
                  <c:y val="-4.8192771084337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AC47-96F3-C041C5C39D4C}"/>
                </c:ext>
              </c:extLst>
            </c:dLbl>
            <c:dLbl>
              <c:idx val="7"/>
              <c:layout>
                <c:manualLayout>
                  <c:x val="0"/>
                  <c:y val="-4.8192771084337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D1-AC47-96F3-C041C5C39D4C}"/>
                </c:ext>
              </c:extLst>
            </c:dLbl>
            <c:dLbl>
              <c:idx val="8"/>
              <c:layout>
                <c:manualLayout>
                  <c:x val="7.3327222731439049E-3"/>
                  <c:y val="-8.950086058519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D1-AC47-96F3-C041C5C39D4C}"/>
                </c:ext>
              </c:extLst>
            </c:dLbl>
            <c:dLbl>
              <c:idx val="9"/>
              <c:layout>
                <c:manualLayout>
                  <c:x val="2.7497708524289642E-2"/>
                  <c:y val="-3.7865748709122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D1-AC47-96F3-C041C5C39D4C}"/>
                </c:ext>
              </c:extLst>
            </c:dLbl>
            <c:dLbl>
              <c:idx val="10"/>
              <c:layout>
                <c:manualLayout>
                  <c:x val="1.466544454628781E-2"/>
                  <c:y val="-4.8192771084337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D1-AC47-96F3-C041C5C39D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'IHSI-PIB2000-2023'!$C$58:$M$58</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'IHSI-PIB2000-2023'!$C$60:$M$60</c:f>
              <c:numCache>
                <c:formatCode>0.0%</c:formatCode>
                <c:ptCount val="11"/>
                <c:pt idx="0">
                  <c:v>1.7225824272291135E-2</c:v>
                </c:pt>
                <c:pt idx="1">
                  <c:v>2.5624918689249876E-2</c:v>
                </c:pt>
                <c:pt idx="2">
                  <c:v>1.8124680771548496E-2</c:v>
                </c:pt>
                <c:pt idx="3">
                  <c:v>2.5102713474637994E-2</c:v>
                </c:pt>
                <c:pt idx="4">
                  <c:v>1.6678109596925283E-2</c:v>
                </c:pt>
                <c:pt idx="5">
                  <c:v>-1.6845950818566324E-2</c:v>
                </c:pt>
                <c:pt idx="6">
                  <c:v>-3.3433726209736281E-2</c:v>
                </c:pt>
                <c:pt idx="7">
                  <c:v>-1.7982398826697055E-2</c:v>
                </c:pt>
                <c:pt idx="8">
                  <c:v>-1.682052517544097E-2</c:v>
                </c:pt>
                <c:pt idx="9">
                  <c:v>-1.8638157807595035E-2</c:v>
                </c:pt>
                <c:pt idx="10">
                  <c:v>-4.1695980726111359E-2</c:v>
                </c:pt>
              </c:numCache>
            </c:numRef>
          </c:val>
          <c:extLst>
            <c:ext xmlns:c16="http://schemas.microsoft.com/office/drawing/2014/chart" uri="{C3380CC4-5D6E-409C-BE32-E72D297353CC}">
              <c16:uniqueId val="{00000009-A8D1-AC47-96F3-C041C5C39D4C}"/>
            </c:ext>
          </c:extLst>
        </c:ser>
        <c:dLbls>
          <c:showLegendKey val="0"/>
          <c:showVal val="0"/>
          <c:showCatName val="0"/>
          <c:showSerName val="0"/>
          <c:showPercent val="0"/>
          <c:showBubbleSize val="0"/>
        </c:dLbls>
        <c:gapWidth val="219"/>
        <c:overlap val="-27"/>
        <c:axId val="1686832719"/>
        <c:axId val="1459002032"/>
      </c:barChart>
      <c:catAx>
        <c:axId val="16868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59002032"/>
        <c:crosses val="autoZero"/>
        <c:auto val="1"/>
        <c:lblAlgn val="ctr"/>
        <c:lblOffset val="100"/>
        <c:noMultiLvlLbl val="0"/>
      </c:catAx>
      <c:valAx>
        <c:axId val="1459002032"/>
        <c:scaling>
          <c:orientation val="minMax"/>
        </c:scaling>
        <c:delete val="1"/>
        <c:axPos val="l"/>
        <c:numFmt formatCode="0.0%" sourceLinked="1"/>
        <c:majorTickMark val="none"/>
        <c:minorTickMark val="none"/>
        <c:tickLblPos val="nextTo"/>
        <c:crossAx val="1686832719"/>
        <c:crosses val="autoZero"/>
        <c:crossBetween val="between"/>
      </c:valAx>
      <c:spPr>
        <a:noFill/>
        <a:ln>
          <a:noFill/>
        </a:ln>
        <a:effectLst/>
      </c:spPr>
    </c:plotArea>
    <c:legend>
      <c:legendPos val="b"/>
      <c:layout>
        <c:manualLayout>
          <c:xMode val="edge"/>
          <c:yMode val="edge"/>
          <c:x val="4.9999927827536685E-2"/>
          <c:y val="0.88466938620624225"/>
          <c:w val="0.9"/>
          <c:h val="7.058018350115874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Évolution de l'indice de stabilité du système bancaire vs troubles socio-politiques (2000-2023)</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Sheet2!$B$2</c:f>
              <c:strCache>
                <c:ptCount val="1"/>
                <c:pt idx="0">
                  <c:v>Z-score</c:v>
                </c:pt>
              </c:strCache>
            </c:strRef>
          </c:tx>
          <c:spPr>
            <a:solidFill>
              <a:schemeClr val="accent1"/>
            </a:solidFill>
            <a:ln>
              <a:noFill/>
            </a:ln>
            <a:effectLst/>
          </c:spPr>
          <c:invertIfNegative val="0"/>
          <c:cat>
            <c:strRef>
              <c:f>Sheet2!$A$3:$A$99</c:f>
              <c:strCache>
                <c:ptCount val="97"/>
                <c:pt idx="0">
                  <c:v>T4 2000</c:v>
                </c:pt>
                <c:pt idx="1">
                  <c:v>T1 2001</c:v>
                </c:pt>
                <c:pt idx="2">
                  <c:v>T2 2001</c:v>
                </c:pt>
                <c:pt idx="3">
                  <c:v>T3 2001</c:v>
                </c:pt>
                <c:pt idx="4">
                  <c:v>T4 2001</c:v>
                </c:pt>
                <c:pt idx="5">
                  <c:v>T1 2002</c:v>
                </c:pt>
                <c:pt idx="6">
                  <c:v>T2 2002</c:v>
                </c:pt>
                <c:pt idx="7">
                  <c:v>T3 2002</c:v>
                </c:pt>
                <c:pt idx="8">
                  <c:v>T4 2002</c:v>
                </c:pt>
                <c:pt idx="9">
                  <c:v>T1 2003</c:v>
                </c:pt>
                <c:pt idx="10">
                  <c:v>T2 2003</c:v>
                </c:pt>
                <c:pt idx="11">
                  <c:v>T3 2003</c:v>
                </c:pt>
                <c:pt idx="12">
                  <c:v>T4 2003</c:v>
                </c:pt>
                <c:pt idx="13">
                  <c:v>T1 2004</c:v>
                </c:pt>
                <c:pt idx="14">
                  <c:v>T2 2004</c:v>
                </c:pt>
                <c:pt idx="15">
                  <c:v>T3 2004</c:v>
                </c:pt>
                <c:pt idx="16">
                  <c:v>T4 2004</c:v>
                </c:pt>
                <c:pt idx="17">
                  <c:v>T1 2005</c:v>
                </c:pt>
                <c:pt idx="18">
                  <c:v>T2 2005</c:v>
                </c:pt>
                <c:pt idx="19">
                  <c:v>T3 2005</c:v>
                </c:pt>
                <c:pt idx="20">
                  <c:v>T4 2005</c:v>
                </c:pt>
                <c:pt idx="21">
                  <c:v>T1 2006</c:v>
                </c:pt>
                <c:pt idx="22">
                  <c:v>T2 2006</c:v>
                </c:pt>
                <c:pt idx="23">
                  <c:v>T3 2006</c:v>
                </c:pt>
                <c:pt idx="24">
                  <c:v>T4 2006</c:v>
                </c:pt>
                <c:pt idx="25">
                  <c:v>T1 2007</c:v>
                </c:pt>
                <c:pt idx="26">
                  <c:v>T2 2007</c:v>
                </c:pt>
                <c:pt idx="27">
                  <c:v>T3 2007</c:v>
                </c:pt>
                <c:pt idx="28">
                  <c:v>T4 2007</c:v>
                </c:pt>
                <c:pt idx="29">
                  <c:v>T1 2008</c:v>
                </c:pt>
                <c:pt idx="30">
                  <c:v>T2 2008</c:v>
                </c:pt>
                <c:pt idx="31">
                  <c:v>T3 2008</c:v>
                </c:pt>
                <c:pt idx="32">
                  <c:v>T4 2008</c:v>
                </c:pt>
                <c:pt idx="33">
                  <c:v>T1 2009</c:v>
                </c:pt>
                <c:pt idx="34">
                  <c:v>T2 2009</c:v>
                </c:pt>
                <c:pt idx="35">
                  <c:v>T3 2009</c:v>
                </c:pt>
                <c:pt idx="36">
                  <c:v>T4 2009</c:v>
                </c:pt>
                <c:pt idx="37">
                  <c:v>T1 2010</c:v>
                </c:pt>
                <c:pt idx="38">
                  <c:v>T2 2010</c:v>
                </c:pt>
                <c:pt idx="39">
                  <c:v>T3 2010</c:v>
                </c:pt>
                <c:pt idx="40">
                  <c:v>T4 2010</c:v>
                </c:pt>
                <c:pt idx="41">
                  <c:v>T1 2011</c:v>
                </c:pt>
                <c:pt idx="42">
                  <c:v>T2 2011</c:v>
                </c:pt>
                <c:pt idx="43">
                  <c:v>T3 2011</c:v>
                </c:pt>
                <c:pt idx="44">
                  <c:v>T4 2011</c:v>
                </c:pt>
                <c:pt idx="45">
                  <c:v>T1 2012</c:v>
                </c:pt>
                <c:pt idx="46">
                  <c:v>T2 2012</c:v>
                </c:pt>
                <c:pt idx="47">
                  <c:v>T3 2012</c:v>
                </c:pt>
                <c:pt idx="48">
                  <c:v>T4 2012</c:v>
                </c:pt>
                <c:pt idx="49">
                  <c:v>T1 2013</c:v>
                </c:pt>
                <c:pt idx="50">
                  <c:v>T2 2013</c:v>
                </c:pt>
                <c:pt idx="51">
                  <c:v>T3 2013</c:v>
                </c:pt>
                <c:pt idx="52">
                  <c:v>T4 2013</c:v>
                </c:pt>
                <c:pt idx="53">
                  <c:v>T1 2014</c:v>
                </c:pt>
                <c:pt idx="54">
                  <c:v>T2 2014</c:v>
                </c:pt>
                <c:pt idx="55">
                  <c:v>T3 2014</c:v>
                </c:pt>
                <c:pt idx="56">
                  <c:v>T4 2014</c:v>
                </c:pt>
                <c:pt idx="57">
                  <c:v>T1 2015</c:v>
                </c:pt>
                <c:pt idx="58">
                  <c:v>T2 2015</c:v>
                </c:pt>
                <c:pt idx="59">
                  <c:v>T3 2015</c:v>
                </c:pt>
                <c:pt idx="60">
                  <c:v>T4 2015</c:v>
                </c:pt>
                <c:pt idx="61">
                  <c:v>T1 2016</c:v>
                </c:pt>
                <c:pt idx="62">
                  <c:v>T2 2016</c:v>
                </c:pt>
                <c:pt idx="63">
                  <c:v>T3 2016</c:v>
                </c:pt>
                <c:pt idx="64">
                  <c:v>T4 2016</c:v>
                </c:pt>
                <c:pt idx="65">
                  <c:v>T1 2017</c:v>
                </c:pt>
                <c:pt idx="66">
                  <c:v>T2 2017</c:v>
                </c:pt>
                <c:pt idx="67">
                  <c:v>T3 2017</c:v>
                </c:pt>
                <c:pt idx="68">
                  <c:v>T4 2017</c:v>
                </c:pt>
                <c:pt idx="69">
                  <c:v>T1 2018</c:v>
                </c:pt>
                <c:pt idx="70">
                  <c:v>T2 2018</c:v>
                </c:pt>
                <c:pt idx="71">
                  <c:v>T3 2018</c:v>
                </c:pt>
                <c:pt idx="72">
                  <c:v>T4 2018</c:v>
                </c:pt>
                <c:pt idx="73">
                  <c:v>T1 2019</c:v>
                </c:pt>
                <c:pt idx="74">
                  <c:v>T2 2019</c:v>
                </c:pt>
                <c:pt idx="75">
                  <c:v>T3 2019</c:v>
                </c:pt>
                <c:pt idx="76">
                  <c:v>T4 2019</c:v>
                </c:pt>
                <c:pt idx="77">
                  <c:v>T1 2020</c:v>
                </c:pt>
                <c:pt idx="78">
                  <c:v>T2 2020</c:v>
                </c:pt>
                <c:pt idx="79">
                  <c:v>T3 2020</c:v>
                </c:pt>
                <c:pt idx="80">
                  <c:v>T4 2020</c:v>
                </c:pt>
                <c:pt idx="81">
                  <c:v>T1 2021</c:v>
                </c:pt>
                <c:pt idx="82">
                  <c:v>T2 2021</c:v>
                </c:pt>
                <c:pt idx="83">
                  <c:v>T3 2021</c:v>
                </c:pt>
                <c:pt idx="84">
                  <c:v>T4 2021</c:v>
                </c:pt>
                <c:pt idx="85">
                  <c:v>T1 2022</c:v>
                </c:pt>
                <c:pt idx="86">
                  <c:v>T2 2022</c:v>
                </c:pt>
                <c:pt idx="87">
                  <c:v>T3 2022</c:v>
                </c:pt>
                <c:pt idx="88">
                  <c:v>T4 2022</c:v>
                </c:pt>
                <c:pt idx="89">
                  <c:v>T1 2023</c:v>
                </c:pt>
                <c:pt idx="90">
                  <c:v>T2 2023</c:v>
                </c:pt>
                <c:pt idx="91">
                  <c:v>T3 2023</c:v>
                </c:pt>
                <c:pt idx="92">
                  <c:v>T4 2023</c:v>
                </c:pt>
                <c:pt idx="93">
                  <c:v>T1 2024</c:v>
                </c:pt>
                <c:pt idx="94">
                  <c:v>T2 2024</c:v>
                </c:pt>
                <c:pt idx="95">
                  <c:v>T3 2024</c:v>
                </c:pt>
                <c:pt idx="96">
                  <c:v>T4 2024</c:v>
                </c:pt>
              </c:strCache>
            </c:strRef>
          </c:cat>
          <c:val>
            <c:numRef>
              <c:f>Sheet2!$B$3:$B$99</c:f>
              <c:numCache>
                <c:formatCode>General</c:formatCode>
                <c:ptCount val="97"/>
                <c:pt idx="0">
                  <c:v>10.206833593158365</c:v>
                </c:pt>
                <c:pt idx="1">
                  <c:v>12.491015652463126</c:v>
                </c:pt>
                <c:pt idx="2">
                  <c:v>13.314472696621539</c:v>
                </c:pt>
                <c:pt idx="3">
                  <c:v>14.801638681581169</c:v>
                </c:pt>
                <c:pt idx="4">
                  <c:v>14.453076959562781</c:v>
                </c:pt>
                <c:pt idx="5">
                  <c:v>12.599516560200895</c:v>
                </c:pt>
                <c:pt idx="6">
                  <c:v>12.471792512699386</c:v>
                </c:pt>
                <c:pt idx="7">
                  <c:v>12.309384242430085</c:v>
                </c:pt>
                <c:pt idx="8">
                  <c:v>19.347997230855935</c:v>
                </c:pt>
                <c:pt idx="9">
                  <c:v>18.233840687350924</c:v>
                </c:pt>
                <c:pt idx="10">
                  <c:v>15.299310762969442</c:v>
                </c:pt>
                <c:pt idx="11">
                  <c:v>12.456030523798427</c:v>
                </c:pt>
                <c:pt idx="12">
                  <c:v>12.564580918640571</c:v>
                </c:pt>
                <c:pt idx="13">
                  <c:v>15.687817268641263</c:v>
                </c:pt>
                <c:pt idx="14">
                  <c:v>14.224671659174138</c:v>
                </c:pt>
                <c:pt idx="15">
                  <c:v>12.120105853111228</c:v>
                </c:pt>
                <c:pt idx="16">
                  <c:v>8.9394920804785496</c:v>
                </c:pt>
                <c:pt idx="17">
                  <c:v>8.5508105877160734</c:v>
                </c:pt>
                <c:pt idx="18">
                  <c:v>8.6303997444730012</c:v>
                </c:pt>
                <c:pt idx="19">
                  <c:v>12.255762945081031</c:v>
                </c:pt>
                <c:pt idx="20">
                  <c:v>14.016662316023165</c:v>
                </c:pt>
                <c:pt idx="21">
                  <c:v>19.385575745826859</c:v>
                </c:pt>
                <c:pt idx="22">
                  <c:v>13.795540894640753</c:v>
                </c:pt>
                <c:pt idx="23">
                  <c:v>9.9395195115120476</c:v>
                </c:pt>
                <c:pt idx="24">
                  <c:v>10.939593429014046</c:v>
                </c:pt>
                <c:pt idx="25">
                  <c:v>12.220528914735958</c:v>
                </c:pt>
                <c:pt idx="26">
                  <c:v>15.086254486330271</c:v>
                </c:pt>
                <c:pt idx="27">
                  <c:v>18.991385614380583</c:v>
                </c:pt>
                <c:pt idx="28">
                  <c:v>22.565576664715095</c:v>
                </c:pt>
                <c:pt idx="29">
                  <c:v>23.548208168655801</c:v>
                </c:pt>
                <c:pt idx="30">
                  <c:v>20.626094249683181</c:v>
                </c:pt>
                <c:pt idx="31">
                  <c:v>18.362497383746142</c:v>
                </c:pt>
                <c:pt idx="32">
                  <c:v>21.706584318656429</c:v>
                </c:pt>
                <c:pt idx="33">
                  <c:v>20.316188288204756</c:v>
                </c:pt>
                <c:pt idx="34">
                  <c:v>23.270420753893909</c:v>
                </c:pt>
                <c:pt idx="35">
                  <c:v>26.917634159574607</c:v>
                </c:pt>
                <c:pt idx="36">
                  <c:v>28.771389829680448</c:v>
                </c:pt>
                <c:pt idx="37">
                  <c:v>26.877338919611237</c:v>
                </c:pt>
                <c:pt idx="38">
                  <c:v>15.38236484335193</c:v>
                </c:pt>
                <c:pt idx="39">
                  <c:v>14.541043181883534</c:v>
                </c:pt>
                <c:pt idx="40">
                  <c:v>11.414895051809678</c:v>
                </c:pt>
                <c:pt idx="41">
                  <c:v>12.111018390198995</c:v>
                </c:pt>
                <c:pt idx="42">
                  <c:v>11.966149630586886</c:v>
                </c:pt>
                <c:pt idx="43">
                  <c:v>11.497226981857656</c:v>
                </c:pt>
                <c:pt idx="44">
                  <c:v>11.455192946681054</c:v>
                </c:pt>
                <c:pt idx="45">
                  <c:v>12.128385378805655</c:v>
                </c:pt>
                <c:pt idx="46">
                  <c:v>16.608341696739316</c:v>
                </c:pt>
                <c:pt idx="47">
                  <c:v>17.923068538141184</c:v>
                </c:pt>
                <c:pt idx="48">
                  <c:v>51.52576578337144</c:v>
                </c:pt>
                <c:pt idx="49">
                  <c:v>47.382700828905847</c:v>
                </c:pt>
                <c:pt idx="50">
                  <c:v>46.601400402279374</c:v>
                </c:pt>
                <c:pt idx="51">
                  <c:v>41.314471245697419</c:v>
                </c:pt>
                <c:pt idx="52">
                  <c:v>41.954752097096829</c:v>
                </c:pt>
                <c:pt idx="53">
                  <c:v>47.093955010792385</c:v>
                </c:pt>
                <c:pt idx="54">
                  <c:v>48.01663117641089</c:v>
                </c:pt>
                <c:pt idx="55">
                  <c:v>38.444362640023463</c:v>
                </c:pt>
                <c:pt idx="56">
                  <c:v>38.24204947935376</c:v>
                </c:pt>
                <c:pt idx="57">
                  <c:v>48.689390934591508</c:v>
                </c:pt>
                <c:pt idx="58">
                  <c:v>51.865382858723898</c:v>
                </c:pt>
                <c:pt idx="59">
                  <c:v>41.457052195630339</c:v>
                </c:pt>
                <c:pt idx="60">
                  <c:v>42.128355966658503</c:v>
                </c:pt>
                <c:pt idx="61">
                  <c:v>31.895198170720402</c:v>
                </c:pt>
                <c:pt idx="62">
                  <c:v>7.7392257093248338</c:v>
                </c:pt>
                <c:pt idx="63">
                  <c:v>7.532249982025963</c:v>
                </c:pt>
                <c:pt idx="64">
                  <c:v>7.9165435428051332</c:v>
                </c:pt>
                <c:pt idx="65">
                  <c:v>7.8668019400075924</c:v>
                </c:pt>
                <c:pt idx="66">
                  <c:v>7.8723478338356365</c:v>
                </c:pt>
                <c:pt idx="67">
                  <c:v>3.9358083145970713</c:v>
                </c:pt>
                <c:pt idx="68">
                  <c:v>3.5515194750719634</c:v>
                </c:pt>
                <c:pt idx="69">
                  <c:v>3.5334139173905283</c:v>
                </c:pt>
                <c:pt idx="70">
                  <c:v>3.3808966388542232</c:v>
                </c:pt>
                <c:pt idx="71">
                  <c:v>3.1960659990645781</c:v>
                </c:pt>
                <c:pt idx="72">
                  <c:v>3.292940022680376</c:v>
                </c:pt>
                <c:pt idx="73">
                  <c:v>3.3186865919875221</c:v>
                </c:pt>
                <c:pt idx="74">
                  <c:v>3.2810721317003342</c:v>
                </c:pt>
                <c:pt idx="75">
                  <c:v>27.915891304203406</c:v>
                </c:pt>
                <c:pt idx="76">
                  <c:v>32.421575902025566</c:v>
                </c:pt>
                <c:pt idx="77">
                  <c:v>29.872903367304819</c:v>
                </c:pt>
                <c:pt idx="78">
                  <c:v>30.608912406450784</c:v>
                </c:pt>
                <c:pt idx="79">
                  <c:v>26.975974756709938</c:v>
                </c:pt>
                <c:pt idx="80">
                  <c:v>11.509479065897173</c:v>
                </c:pt>
                <c:pt idx="81">
                  <c:v>11.71722755705752</c:v>
                </c:pt>
                <c:pt idx="82">
                  <c:v>11.003654954128736</c:v>
                </c:pt>
                <c:pt idx="83">
                  <c:v>10.278745011799241</c:v>
                </c:pt>
                <c:pt idx="84">
                  <c:v>10.021824285171325</c:v>
                </c:pt>
                <c:pt idx="85">
                  <c:v>10.323261703095389</c:v>
                </c:pt>
                <c:pt idx="86">
                  <c:v>10.074558272220898</c:v>
                </c:pt>
                <c:pt idx="87">
                  <c:v>9.7460861718791563</c:v>
                </c:pt>
                <c:pt idx="88">
                  <c:v>42.015365887612596</c:v>
                </c:pt>
                <c:pt idx="89">
                  <c:v>33.752832055608401</c:v>
                </c:pt>
                <c:pt idx="90">
                  <c:v>34.379613270719446</c:v>
                </c:pt>
                <c:pt idx="91">
                  <c:v>22.817023337006415</c:v>
                </c:pt>
                <c:pt idx="92">
                  <c:v>17.2218607292439</c:v>
                </c:pt>
                <c:pt idx="93">
                  <c:v>17.880427971089343</c:v>
                </c:pt>
                <c:pt idx="94">
                  <c:v>17.138958212611225</c:v>
                </c:pt>
                <c:pt idx="95">
                  <c:v>16.580450103504504</c:v>
                </c:pt>
                <c:pt idx="96">
                  <c:v>17.086340447295033</c:v>
                </c:pt>
              </c:numCache>
            </c:numRef>
          </c:val>
          <c:extLst>
            <c:ext xmlns:c16="http://schemas.microsoft.com/office/drawing/2014/chart" uri="{C3380CC4-5D6E-409C-BE32-E72D297353CC}">
              <c16:uniqueId val="{00000000-E745-794E-A43D-BD20E1EC416F}"/>
            </c:ext>
          </c:extLst>
        </c:ser>
        <c:ser>
          <c:idx val="1"/>
          <c:order val="1"/>
          <c:tx>
            <c:strRef>
              <c:f>Sheet2!$C$2</c:f>
              <c:strCache>
                <c:ptCount val="1"/>
                <c:pt idx="0">
                  <c:v>Seuil-critique</c:v>
                </c:pt>
              </c:strCache>
            </c:strRef>
          </c:tx>
          <c:spPr>
            <a:solidFill>
              <a:schemeClr val="accent2"/>
            </a:solidFill>
            <a:ln>
              <a:noFill/>
            </a:ln>
            <a:effectLst/>
          </c:spPr>
          <c:invertIfNegative val="0"/>
          <c:cat>
            <c:strRef>
              <c:f>Sheet2!$A$3:$A$99</c:f>
              <c:strCache>
                <c:ptCount val="97"/>
                <c:pt idx="0">
                  <c:v>T4 2000</c:v>
                </c:pt>
                <c:pt idx="1">
                  <c:v>T1 2001</c:v>
                </c:pt>
                <c:pt idx="2">
                  <c:v>T2 2001</c:v>
                </c:pt>
                <c:pt idx="3">
                  <c:v>T3 2001</c:v>
                </c:pt>
                <c:pt idx="4">
                  <c:v>T4 2001</c:v>
                </c:pt>
                <c:pt idx="5">
                  <c:v>T1 2002</c:v>
                </c:pt>
                <c:pt idx="6">
                  <c:v>T2 2002</c:v>
                </c:pt>
                <c:pt idx="7">
                  <c:v>T3 2002</c:v>
                </c:pt>
                <c:pt idx="8">
                  <c:v>T4 2002</c:v>
                </c:pt>
                <c:pt idx="9">
                  <c:v>T1 2003</c:v>
                </c:pt>
                <c:pt idx="10">
                  <c:v>T2 2003</c:v>
                </c:pt>
                <c:pt idx="11">
                  <c:v>T3 2003</c:v>
                </c:pt>
                <c:pt idx="12">
                  <c:v>T4 2003</c:v>
                </c:pt>
                <c:pt idx="13">
                  <c:v>T1 2004</c:v>
                </c:pt>
                <c:pt idx="14">
                  <c:v>T2 2004</c:v>
                </c:pt>
                <c:pt idx="15">
                  <c:v>T3 2004</c:v>
                </c:pt>
                <c:pt idx="16">
                  <c:v>T4 2004</c:v>
                </c:pt>
                <c:pt idx="17">
                  <c:v>T1 2005</c:v>
                </c:pt>
                <c:pt idx="18">
                  <c:v>T2 2005</c:v>
                </c:pt>
                <c:pt idx="19">
                  <c:v>T3 2005</c:v>
                </c:pt>
                <c:pt idx="20">
                  <c:v>T4 2005</c:v>
                </c:pt>
                <c:pt idx="21">
                  <c:v>T1 2006</c:v>
                </c:pt>
                <c:pt idx="22">
                  <c:v>T2 2006</c:v>
                </c:pt>
                <c:pt idx="23">
                  <c:v>T3 2006</c:v>
                </c:pt>
                <c:pt idx="24">
                  <c:v>T4 2006</c:v>
                </c:pt>
                <c:pt idx="25">
                  <c:v>T1 2007</c:v>
                </c:pt>
                <c:pt idx="26">
                  <c:v>T2 2007</c:v>
                </c:pt>
                <c:pt idx="27">
                  <c:v>T3 2007</c:v>
                </c:pt>
                <c:pt idx="28">
                  <c:v>T4 2007</c:v>
                </c:pt>
                <c:pt idx="29">
                  <c:v>T1 2008</c:v>
                </c:pt>
                <c:pt idx="30">
                  <c:v>T2 2008</c:v>
                </c:pt>
                <c:pt idx="31">
                  <c:v>T3 2008</c:v>
                </c:pt>
                <c:pt idx="32">
                  <c:v>T4 2008</c:v>
                </c:pt>
                <c:pt idx="33">
                  <c:v>T1 2009</c:v>
                </c:pt>
                <c:pt idx="34">
                  <c:v>T2 2009</c:v>
                </c:pt>
                <c:pt idx="35">
                  <c:v>T3 2009</c:v>
                </c:pt>
                <c:pt idx="36">
                  <c:v>T4 2009</c:v>
                </c:pt>
                <c:pt idx="37">
                  <c:v>T1 2010</c:v>
                </c:pt>
                <c:pt idx="38">
                  <c:v>T2 2010</c:v>
                </c:pt>
                <c:pt idx="39">
                  <c:v>T3 2010</c:v>
                </c:pt>
                <c:pt idx="40">
                  <c:v>T4 2010</c:v>
                </c:pt>
                <c:pt idx="41">
                  <c:v>T1 2011</c:v>
                </c:pt>
                <c:pt idx="42">
                  <c:v>T2 2011</c:v>
                </c:pt>
                <c:pt idx="43">
                  <c:v>T3 2011</c:v>
                </c:pt>
                <c:pt idx="44">
                  <c:v>T4 2011</c:v>
                </c:pt>
                <c:pt idx="45">
                  <c:v>T1 2012</c:v>
                </c:pt>
                <c:pt idx="46">
                  <c:v>T2 2012</c:v>
                </c:pt>
                <c:pt idx="47">
                  <c:v>T3 2012</c:v>
                </c:pt>
                <c:pt idx="48">
                  <c:v>T4 2012</c:v>
                </c:pt>
                <c:pt idx="49">
                  <c:v>T1 2013</c:v>
                </c:pt>
                <c:pt idx="50">
                  <c:v>T2 2013</c:v>
                </c:pt>
                <c:pt idx="51">
                  <c:v>T3 2013</c:v>
                </c:pt>
                <c:pt idx="52">
                  <c:v>T4 2013</c:v>
                </c:pt>
                <c:pt idx="53">
                  <c:v>T1 2014</c:v>
                </c:pt>
                <c:pt idx="54">
                  <c:v>T2 2014</c:v>
                </c:pt>
                <c:pt idx="55">
                  <c:v>T3 2014</c:v>
                </c:pt>
                <c:pt idx="56">
                  <c:v>T4 2014</c:v>
                </c:pt>
                <c:pt idx="57">
                  <c:v>T1 2015</c:v>
                </c:pt>
                <c:pt idx="58">
                  <c:v>T2 2015</c:v>
                </c:pt>
                <c:pt idx="59">
                  <c:v>T3 2015</c:v>
                </c:pt>
                <c:pt idx="60">
                  <c:v>T4 2015</c:v>
                </c:pt>
                <c:pt idx="61">
                  <c:v>T1 2016</c:v>
                </c:pt>
                <c:pt idx="62">
                  <c:v>T2 2016</c:v>
                </c:pt>
                <c:pt idx="63">
                  <c:v>T3 2016</c:v>
                </c:pt>
                <c:pt idx="64">
                  <c:v>T4 2016</c:v>
                </c:pt>
                <c:pt idx="65">
                  <c:v>T1 2017</c:v>
                </c:pt>
                <c:pt idx="66">
                  <c:v>T2 2017</c:v>
                </c:pt>
                <c:pt idx="67">
                  <c:v>T3 2017</c:v>
                </c:pt>
                <c:pt idx="68">
                  <c:v>T4 2017</c:v>
                </c:pt>
                <c:pt idx="69">
                  <c:v>T1 2018</c:v>
                </c:pt>
                <c:pt idx="70">
                  <c:v>T2 2018</c:v>
                </c:pt>
                <c:pt idx="71">
                  <c:v>T3 2018</c:v>
                </c:pt>
                <c:pt idx="72">
                  <c:v>T4 2018</c:v>
                </c:pt>
                <c:pt idx="73">
                  <c:v>T1 2019</c:v>
                </c:pt>
                <c:pt idx="74">
                  <c:v>T2 2019</c:v>
                </c:pt>
                <c:pt idx="75">
                  <c:v>T3 2019</c:v>
                </c:pt>
                <c:pt idx="76">
                  <c:v>T4 2019</c:v>
                </c:pt>
                <c:pt idx="77">
                  <c:v>T1 2020</c:v>
                </c:pt>
                <c:pt idx="78">
                  <c:v>T2 2020</c:v>
                </c:pt>
                <c:pt idx="79">
                  <c:v>T3 2020</c:v>
                </c:pt>
                <c:pt idx="80">
                  <c:v>T4 2020</c:v>
                </c:pt>
                <c:pt idx="81">
                  <c:v>T1 2021</c:v>
                </c:pt>
                <c:pt idx="82">
                  <c:v>T2 2021</c:v>
                </c:pt>
                <c:pt idx="83">
                  <c:v>T3 2021</c:v>
                </c:pt>
                <c:pt idx="84">
                  <c:v>T4 2021</c:v>
                </c:pt>
                <c:pt idx="85">
                  <c:v>T1 2022</c:v>
                </c:pt>
                <c:pt idx="86">
                  <c:v>T2 2022</c:v>
                </c:pt>
                <c:pt idx="87">
                  <c:v>T3 2022</c:v>
                </c:pt>
                <c:pt idx="88">
                  <c:v>T4 2022</c:v>
                </c:pt>
                <c:pt idx="89">
                  <c:v>T1 2023</c:v>
                </c:pt>
                <c:pt idx="90">
                  <c:v>T2 2023</c:v>
                </c:pt>
                <c:pt idx="91">
                  <c:v>T3 2023</c:v>
                </c:pt>
                <c:pt idx="92">
                  <c:v>T4 2023</c:v>
                </c:pt>
                <c:pt idx="93">
                  <c:v>T1 2024</c:v>
                </c:pt>
                <c:pt idx="94">
                  <c:v>T2 2024</c:v>
                </c:pt>
                <c:pt idx="95">
                  <c:v>T3 2024</c:v>
                </c:pt>
                <c:pt idx="96">
                  <c:v>T4 2024</c:v>
                </c:pt>
              </c:strCache>
            </c:strRef>
          </c:cat>
          <c:val>
            <c:numRef>
              <c:f>Sheet2!$C$3:$C$99</c:f>
              <c:numCache>
                <c:formatCode>General</c:formatCode>
                <c:ptCount val="97"/>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numCache>
            </c:numRef>
          </c:val>
          <c:extLst>
            <c:ext xmlns:c16="http://schemas.microsoft.com/office/drawing/2014/chart" uri="{C3380CC4-5D6E-409C-BE32-E72D297353CC}">
              <c16:uniqueId val="{00000001-E745-794E-A43D-BD20E1EC416F}"/>
            </c:ext>
          </c:extLst>
        </c:ser>
        <c:dLbls>
          <c:showLegendKey val="0"/>
          <c:showVal val="0"/>
          <c:showCatName val="0"/>
          <c:showSerName val="0"/>
          <c:showPercent val="0"/>
          <c:showBubbleSize val="0"/>
        </c:dLbls>
        <c:gapWidth val="219"/>
        <c:overlap val="-27"/>
        <c:axId val="1757031152"/>
        <c:axId val="1412985871"/>
      </c:barChart>
      <c:catAx>
        <c:axId val="175703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985871"/>
        <c:crosses val="autoZero"/>
        <c:auto val="1"/>
        <c:lblAlgn val="ctr"/>
        <c:lblOffset val="100"/>
        <c:noMultiLvlLbl val="0"/>
      </c:catAx>
      <c:valAx>
        <c:axId val="1412985871"/>
        <c:scaling>
          <c:orientation val="minMax"/>
        </c:scaling>
        <c:delete val="1"/>
        <c:axPos val="l"/>
        <c:numFmt formatCode="General" sourceLinked="1"/>
        <c:majorTickMark val="none"/>
        <c:minorTickMark val="none"/>
        <c:tickLblPos val="nextTo"/>
        <c:crossAx val="175703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Capacité d'absorption des chocs du système bancaire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Sheet4!$P$1</c:f>
              <c:strCache>
                <c:ptCount val="1"/>
                <c:pt idx="0">
                  <c:v>Assise Financière du système bancaire</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Sheet4!$O$2:$O$26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Sheet4!$P$2:$P$26</c:f>
              <c:numCache>
                <c:formatCode>0.0%</c:formatCode>
                <c:ptCount val="25"/>
                <c:pt idx="0">
                  <c:v>5.1030794196138457E-2</c:v>
                </c:pt>
                <c:pt idx="1">
                  <c:v>5.8000000000000003E-2</c:v>
                </c:pt>
                <c:pt idx="2">
                  <c:v>5.7890862824561476E-2</c:v>
                </c:pt>
                <c:pt idx="3">
                  <c:v>5.3600000000000002E-2</c:v>
                </c:pt>
                <c:pt idx="4">
                  <c:v>5.2698885911670157E-2</c:v>
                </c:pt>
                <c:pt idx="5">
                  <c:v>5.0099999999999999E-2</c:v>
                </c:pt>
                <c:pt idx="6">
                  <c:v>5.2956439347164819E-2</c:v>
                </c:pt>
                <c:pt idx="7">
                  <c:v>7.0099999999999996E-2</c:v>
                </c:pt>
                <c:pt idx="8">
                  <c:v>6.4916550725536093E-2</c:v>
                </c:pt>
                <c:pt idx="9">
                  <c:v>6.7135553416463906E-2</c:v>
                </c:pt>
                <c:pt idx="10">
                  <c:v>6.2471218115845696E-2</c:v>
                </c:pt>
                <c:pt idx="11">
                  <c:v>6.1718988642966655E-2</c:v>
                </c:pt>
                <c:pt idx="12">
                  <c:v>6.4009624424137074E-2</c:v>
                </c:pt>
                <c:pt idx="13">
                  <c:v>7.4255460391256217E-2</c:v>
                </c:pt>
                <c:pt idx="14">
                  <c:v>7.5837311762486787E-2</c:v>
                </c:pt>
                <c:pt idx="15">
                  <c:v>7.7043619637764696E-2</c:v>
                </c:pt>
                <c:pt idx="16">
                  <c:v>9.0619268828685096E-2</c:v>
                </c:pt>
                <c:pt idx="17">
                  <c:v>9.0289442066940548E-2</c:v>
                </c:pt>
                <c:pt idx="18">
                  <c:v>8.9036340751362589E-2</c:v>
                </c:pt>
                <c:pt idx="19">
                  <c:v>8.4048854621947902E-2</c:v>
                </c:pt>
                <c:pt idx="20">
                  <c:v>9.2833989543768258E-2</c:v>
                </c:pt>
                <c:pt idx="21">
                  <c:v>7.6992299907097592E-2</c:v>
                </c:pt>
                <c:pt idx="22">
                  <c:v>7.3979072730392517E-2</c:v>
                </c:pt>
                <c:pt idx="23">
                  <c:v>8.0247262271010672E-2</c:v>
                </c:pt>
                <c:pt idx="24" formatCode="0.00%">
                  <c:v>8.2500000000000004E-2</c:v>
                </c:pt>
              </c:numCache>
            </c:numRef>
          </c:val>
          <c:smooth val="0"/>
          <c:extLst>
            <c:ext xmlns:c16="http://schemas.microsoft.com/office/drawing/2014/chart" uri="{C3380CC4-5D6E-409C-BE32-E72D297353CC}">
              <c16:uniqueId val="{00000001-B86C-BB44-8340-F0C52E52D0E4}"/>
            </c:ext>
          </c:extLst>
        </c:ser>
        <c:ser>
          <c:idx val="1"/>
          <c:order val="1"/>
          <c:tx>
            <c:strRef>
              <c:f>Sheet4!$Q$1</c:f>
              <c:strCache>
                <c:ptCount val="1"/>
                <c:pt idx="0">
                  <c:v>Minimum requis</c:v>
                </c:pt>
              </c:strCache>
            </c:strRef>
          </c:tx>
          <c:spPr>
            <a:ln w="28575" cap="rnd">
              <a:solidFill>
                <a:schemeClr val="accent2"/>
              </a:solidFill>
              <a:round/>
            </a:ln>
            <a:effectLst/>
          </c:spPr>
          <c:marker>
            <c:symbol val="none"/>
          </c:marker>
          <c:cat>
            <c:strRef>
              <c:f>Sheet4!$O$2:$O$26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Sheet4!$Q$2:$Q$26</c:f>
              <c:numCache>
                <c:formatCode>0%</c:formatCode>
                <c:ptCount val="25"/>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numCache>
            </c:numRef>
          </c:val>
          <c:smooth val="0"/>
          <c:extLst>
            <c:ext xmlns:c16="http://schemas.microsoft.com/office/drawing/2014/chart" uri="{C3380CC4-5D6E-409C-BE32-E72D297353CC}">
              <c16:uniqueId val="{00000002-B86C-BB44-8340-F0C52E52D0E4}"/>
            </c:ext>
          </c:extLst>
        </c:ser>
        <c:dLbls>
          <c:showLegendKey val="0"/>
          <c:showVal val="0"/>
          <c:showCatName val="0"/>
          <c:showSerName val="0"/>
          <c:showPercent val="0"/>
          <c:showBubbleSize val="0"/>
        </c:dLbls>
        <c:smooth val="0"/>
        <c:axId val="1695322928"/>
        <c:axId val="1435694623"/>
      </c:lineChart>
      <c:catAx>
        <c:axId val="169532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5694623"/>
        <c:crosses val="autoZero"/>
        <c:auto val="1"/>
        <c:lblAlgn val="ctr"/>
        <c:lblOffset val="100"/>
        <c:noMultiLvlLbl val="0"/>
      </c:catAx>
      <c:valAx>
        <c:axId val="1435694623"/>
        <c:scaling>
          <c:orientation val="minMax"/>
          <c:min val="0.03"/>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532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Suffisance</a:t>
            </a:r>
            <a:r>
              <a:rPr lang="en-US" sz="1800" b="1" baseline="0"/>
              <a:t> des fonds propres reglementaires</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'Liquidité et Suff_FP'!$E$17</c:f>
              <c:strCache>
                <c:ptCount val="1"/>
                <c:pt idx="0">
                  <c:v>Suffisance Fonds Propres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'Liquidité et Suff_FP'!$F$16:$O$16</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'Liquidité et Suff_FP'!$F$17:$O$17</c:f>
              <c:numCache>
                <c:formatCode>0.00%</c:formatCode>
                <c:ptCount val="10"/>
                <c:pt idx="0" formatCode="0.0%">
                  <c:v>0.19339999999999999</c:v>
                </c:pt>
                <c:pt idx="1">
                  <c:v>0.20760000000000001</c:v>
                </c:pt>
                <c:pt idx="2" formatCode="0.0%">
                  <c:v>0.25290000000000001</c:v>
                </c:pt>
                <c:pt idx="3">
                  <c:v>0.2339</c:v>
                </c:pt>
                <c:pt idx="4">
                  <c:v>0.22309999999999999</c:v>
                </c:pt>
                <c:pt idx="5">
                  <c:v>0.26169999999999999</c:v>
                </c:pt>
                <c:pt idx="6">
                  <c:v>0.20380000000000001</c:v>
                </c:pt>
                <c:pt idx="7">
                  <c:v>0.18240000000000001</c:v>
                </c:pt>
                <c:pt idx="8">
                  <c:v>0.20380000000000001</c:v>
                </c:pt>
                <c:pt idx="9">
                  <c:v>0.22159999999999999</c:v>
                </c:pt>
              </c:numCache>
            </c:numRef>
          </c:val>
          <c:extLst>
            <c:ext xmlns:c16="http://schemas.microsoft.com/office/drawing/2014/chart" uri="{C3380CC4-5D6E-409C-BE32-E72D297353CC}">
              <c16:uniqueId val="{00000000-295B-E847-8300-2EB7F0D01C50}"/>
            </c:ext>
          </c:extLst>
        </c:ser>
        <c:ser>
          <c:idx val="1"/>
          <c:order val="1"/>
          <c:tx>
            <c:strRef>
              <c:f>'Liquidité et Suff_FP'!$E$18</c:f>
              <c:strCache>
                <c:ptCount val="1"/>
                <c:pt idx="0">
                  <c:v>Minimum reglementaire</c:v>
                </c:pt>
              </c:strCache>
            </c:strRef>
          </c:tx>
          <c:spPr>
            <a:solidFill>
              <a:schemeClr val="accent2"/>
            </a:solidFill>
            <a:ln>
              <a:noFill/>
            </a:ln>
            <a:effectLst/>
          </c:spPr>
          <c:invertIfNegative val="0"/>
          <c:cat>
            <c:strRef>
              <c:f>'Liquidité et Suff_FP'!$F$16:$O$16</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'Liquidité et Suff_FP'!$F$18:$O$18</c:f>
              <c:numCache>
                <c:formatCode>0%</c:formatCode>
                <c:ptCount val="10"/>
                <c:pt idx="0">
                  <c:v>0.12</c:v>
                </c:pt>
                <c:pt idx="1">
                  <c:v>0.12</c:v>
                </c:pt>
                <c:pt idx="2">
                  <c:v>0.12</c:v>
                </c:pt>
                <c:pt idx="3">
                  <c:v>0.12</c:v>
                </c:pt>
                <c:pt idx="4">
                  <c:v>0.12</c:v>
                </c:pt>
                <c:pt idx="5">
                  <c:v>0.12</c:v>
                </c:pt>
                <c:pt idx="6">
                  <c:v>0.12</c:v>
                </c:pt>
                <c:pt idx="7">
                  <c:v>0.12</c:v>
                </c:pt>
                <c:pt idx="8">
                  <c:v>0.12</c:v>
                </c:pt>
                <c:pt idx="9">
                  <c:v>0.12</c:v>
                </c:pt>
              </c:numCache>
            </c:numRef>
          </c:val>
          <c:extLst>
            <c:ext xmlns:c16="http://schemas.microsoft.com/office/drawing/2014/chart" uri="{C3380CC4-5D6E-409C-BE32-E72D297353CC}">
              <c16:uniqueId val="{00000001-295B-E847-8300-2EB7F0D01C50}"/>
            </c:ext>
          </c:extLst>
        </c:ser>
        <c:dLbls>
          <c:showLegendKey val="0"/>
          <c:showVal val="0"/>
          <c:showCatName val="0"/>
          <c:showSerName val="0"/>
          <c:showPercent val="0"/>
          <c:showBubbleSize val="0"/>
        </c:dLbls>
        <c:gapWidth val="150"/>
        <c:axId val="612923648"/>
        <c:axId val="1546495584"/>
      </c:barChart>
      <c:catAx>
        <c:axId val="61292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46495584"/>
        <c:crosses val="autoZero"/>
        <c:auto val="1"/>
        <c:lblAlgn val="ctr"/>
        <c:lblOffset val="100"/>
        <c:noMultiLvlLbl val="0"/>
      </c:catAx>
      <c:valAx>
        <c:axId val="1546495584"/>
        <c:scaling>
          <c:orientation val="minMax"/>
        </c:scaling>
        <c:delete val="1"/>
        <c:axPos val="l"/>
        <c:numFmt formatCode="0.0%" sourceLinked="1"/>
        <c:majorTickMark val="none"/>
        <c:minorTickMark val="none"/>
        <c:tickLblPos val="nextTo"/>
        <c:crossAx val="61292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F6043-B603-4E41-B88D-AA379FA3A27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E845E8AA-3A27-4805-B085-22424331E0E1}" type="pres">
      <dgm:prSet presAssocID="{213F6043-B603-4E41-B88D-AA379FA3A27B}" presName="Name0" presStyleCnt="0">
        <dgm:presLayoutVars>
          <dgm:chPref val="1"/>
          <dgm:dir/>
          <dgm:animOne val="branch"/>
          <dgm:animLvl val="lvl"/>
          <dgm:resizeHandles val="exact"/>
        </dgm:presLayoutVars>
      </dgm:prSet>
      <dgm:spPr/>
    </dgm:pt>
  </dgm:ptLst>
  <dgm:cxnLst>
    <dgm:cxn modelId="{21734A2C-44D4-4E11-8F3F-3EC209217CCC}" type="presOf" srcId="{213F6043-B603-4E41-B88D-AA379FA3A27B}" destId="{E845E8AA-3A27-4805-B085-22424331E0E1}" srcOrd="0"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AB009-C3D6-47FB-94E0-E4653B3C4D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AA6A644-4989-4354-AC36-218DF26964F5}">
      <dgm:prSet phldrT="[Text]"/>
      <dgm:spPr/>
      <dgm:t>
        <a:bodyPr/>
        <a:lstStyle/>
        <a:p>
          <a:r>
            <a:rPr lang="en-US" dirty="0"/>
            <a:t>BRH</a:t>
          </a:r>
        </a:p>
      </dgm:t>
    </dgm:pt>
    <dgm:pt modelId="{3259C874-F44B-4DD7-A198-CBCEFE3339CB}" type="parTrans" cxnId="{FF8722CF-EBD4-41B9-A89B-5C57D5EA5379}">
      <dgm:prSet/>
      <dgm:spPr/>
      <dgm:t>
        <a:bodyPr/>
        <a:lstStyle/>
        <a:p>
          <a:endParaRPr lang="en-US"/>
        </a:p>
      </dgm:t>
    </dgm:pt>
    <dgm:pt modelId="{CD2B2775-5194-4DA1-8832-3FD106BCEFCC}" type="sibTrans" cxnId="{FF8722CF-EBD4-41B9-A89B-5C57D5EA5379}">
      <dgm:prSet/>
      <dgm:spPr/>
      <dgm:t>
        <a:bodyPr/>
        <a:lstStyle/>
        <a:p>
          <a:endParaRPr lang="en-US"/>
        </a:p>
      </dgm:t>
    </dgm:pt>
    <dgm:pt modelId="{E1D3E7DA-53E6-4176-87F2-DBF6850217A8}">
      <dgm:prSet phldrT="[Text]"/>
      <dgm:spPr/>
      <dgm:t>
        <a:bodyPr/>
        <a:lstStyle/>
        <a:p>
          <a:r>
            <a:rPr lang="en-US" dirty="0"/>
            <a:t>DSBIF</a:t>
          </a:r>
        </a:p>
      </dgm:t>
    </dgm:pt>
    <dgm:pt modelId="{56BD62EE-C31F-4396-B3F6-294D2BCCE569}" type="parTrans" cxnId="{0F8CEC6F-EEE0-4C02-B738-872C4E81BF06}">
      <dgm:prSet/>
      <dgm:spPr/>
      <dgm:t>
        <a:bodyPr/>
        <a:lstStyle/>
        <a:p>
          <a:endParaRPr lang="en-US"/>
        </a:p>
      </dgm:t>
    </dgm:pt>
    <dgm:pt modelId="{002FD94B-7123-49C8-9DA8-B403D3DB4D0C}" type="sibTrans" cxnId="{0F8CEC6F-EEE0-4C02-B738-872C4E81BF06}">
      <dgm:prSet/>
      <dgm:spPr/>
      <dgm:t>
        <a:bodyPr/>
        <a:lstStyle/>
        <a:p>
          <a:endParaRPr lang="en-US"/>
        </a:p>
      </dgm:t>
    </dgm:pt>
    <dgm:pt modelId="{DC736FCE-3388-4537-909E-7C51817B41B7}">
      <dgm:prSet phldrT="[Text]"/>
      <dgm:spPr/>
      <dgm:t>
        <a:bodyPr/>
        <a:lstStyle/>
        <a:p>
          <a:r>
            <a:rPr lang="en-US" dirty="0"/>
            <a:t>B</a:t>
          </a:r>
        </a:p>
      </dgm:t>
    </dgm:pt>
    <dgm:pt modelId="{BD7F7A3C-A5EF-4A5B-B042-DF0D5DB19797}" type="parTrans" cxnId="{48E3F9E8-8262-490F-BBC3-9E209A84FC02}">
      <dgm:prSet/>
      <dgm:spPr/>
      <dgm:t>
        <a:bodyPr/>
        <a:lstStyle/>
        <a:p>
          <a:endParaRPr lang="en-US"/>
        </a:p>
      </dgm:t>
    </dgm:pt>
    <dgm:pt modelId="{E90BC971-D31D-4020-8F56-AC06A89BBE7A}" type="sibTrans" cxnId="{48E3F9E8-8262-490F-BBC3-9E209A84FC02}">
      <dgm:prSet/>
      <dgm:spPr/>
      <dgm:t>
        <a:bodyPr/>
        <a:lstStyle/>
        <a:p>
          <a:endParaRPr lang="en-US"/>
        </a:p>
      </dgm:t>
    </dgm:pt>
    <dgm:pt modelId="{2836105B-1D11-44AA-A11D-AB10380688B2}">
      <dgm:prSet phldrT="[Text]"/>
      <dgm:spPr/>
      <dgm:t>
        <a:bodyPr/>
        <a:lstStyle/>
        <a:p>
          <a:r>
            <a:rPr lang="en-US" dirty="0"/>
            <a:t>SFD</a:t>
          </a:r>
        </a:p>
      </dgm:t>
    </dgm:pt>
    <dgm:pt modelId="{215C184B-756E-4BAB-9523-840DD34A1441}" type="parTrans" cxnId="{42BA2321-24A2-4DD5-8F32-DEC260F9F618}">
      <dgm:prSet/>
      <dgm:spPr/>
      <dgm:t>
        <a:bodyPr/>
        <a:lstStyle/>
        <a:p>
          <a:endParaRPr lang="en-US"/>
        </a:p>
      </dgm:t>
    </dgm:pt>
    <dgm:pt modelId="{2683A360-C059-47E7-8579-8A3E71D10651}" type="sibTrans" cxnId="{42BA2321-24A2-4DD5-8F32-DEC260F9F618}">
      <dgm:prSet/>
      <dgm:spPr/>
      <dgm:t>
        <a:bodyPr/>
        <a:lstStyle/>
        <a:p>
          <a:endParaRPr lang="en-US"/>
        </a:p>
      </dgm:t>
    </dgm:pt>
    <dgm:pt modelId="{6E05CA93-05CD-49EA-BD56-B3B429FE96C3}">
      <dgm:prSet phldrT="[Text]"/>
      <dgm:spPr/>
      <dgm:t>
        <a:bodyPr/>
        <a:lstStyle/>
        <a:p>
          <a:r>
            <a:rPr lang="en-US" dirty="0"/>
            <a:t>DIGCP</a:t>
          </a:r>
        </a:p>
      </dgm:t>
    </dgm:pt>
    <dgm:pt modelId="{6D3FF742-2C4B-4110-836E-C08E0B42E5A2}" type="parTrans" cxnId="{6B206724-ABA2-4C5A-AFC4-E193EC5B3589}">
      <dgm:prSet/>
      <dgm:spPr/>
      <dgm:t>
        <a:bodyPr/>
        <a:lstStyle/>
        <a:p>
          <a:endParaRPr lang="en-US"/>
        </a:p>
      </dgm:t>
    </dgm:pt>
    <dgm:pt modelId="{498B7247-789C-4001-817B-6805FB23DAE2}" type="sibTrans" cxnId="{6B206724-ABA2-4C5A-AFC4-E193EC5B3589}">
      <dgm:prSet/>
      <dgm:spPr/>
      <dgm:t>
        <a:bodyPr/>
        <a:lstStyle/>
        <a:p>
          <a:endParaRPr lang="en-US"/>
        </a:p>
      </dgm:t>
    </dgm:pt>
    <dgm:pt modelId="{EC0FBDE3-6DB2-4CCE-94E8-1AF5A51D8D89}">
      <dgm:prSet phldrT="[Text]"/>
      <dgm:spPr/>
      <dgm:t>
        <a:bodyPr/>
        <a:lstStyle/>
        <a:p>
          <a:r>
            <a:rPr lang="en-US" dirty="0"/>
            <a:t>CEC</a:t>
          </a:r>
        </a:p>
      </dgm:t>
    </dgm:pt>
    <dgm:pt modelId="{AB08DCB9-7EC7-490F-A77F-24F2E37F822F}" type="parTrans" cxnId="{6970459E-31BD-4A3F-A26B-A55E1A237B80}">
      <dgm:prSet/>
      <dgm:spPr/>
      <dgm:t>
        <a:bodyPr/>
        <a:lstStyle/>
        <a:p>
          <a:endParaRPr lang="en-US"/>
        </a:p>
      </dgm:t>
    </dgm:pt>
    <dgm:pt modelId="{A39FF8D0-5B54-46E3-A129-0B5EEAC1F24D}" type="sibTrans" cxnId="{6970459E-31BD-4A3F-A26B-A55E1A237B80}">
      <dgm:prSet/>
      <dgm:spPr/>
      <dgm:t>
        <a:bodyPr/>
        <a:lstStyle/>
        <a:p>
          <a:endParaRPr lang="en-US"/>
        </a:p>
      </dgm:t>
    </dgm:pt>
    <dgm:pt modelId="{CCD8E278-8517-4108-A949-7A014D92946F}">
      <dgm:prSet phldrT="[Text]"/>
      <dgm:spPr/>
      <dgm:t>
        <a:bodyPr/>
        <a:lstStyle/>
        <a:p>
          <a:r>
            <a:rPr lang="en-US" dirty="0"/>
            <a:t>MT</a:t>
          </a:r>
        </a:p>
      </dgm:t>
    </dgm:pt>
    <dgm:pt modelId="{8DCE99CC-D564-4029-8263-E77B88C4DD67}" type="parTrans" cxnId="{9D76C407-1726-4593-A451-9977D2779FE0}">
      <dgm:prSet/>
      <dgm:spPr/>
      <dgm:t>
        <a:bodyPr/>
        <a:lstStyle/>
        <a:p>
          <a:endParaRPr lang="en-US"/>
        </a:p>
      </dgm:t>
    </dgm:pt>
    <dgm:pt modelId="{5BCEF7F5-7545-475A-B347-3927FC967291}" type="sibTrans" cxnId="{9D76C407-1726-4593-A451-9977D2779FE0}">
      <dgm:prSet/>
      <dgm:spPr/>
      <dgm:t>
        <a:bodyPr/>
        <a:lstStyle/>
        <a:p>
          <a:endParaRPr lang="en-US"/>
        </a:p>
      </dgm:t>
    </dgm:pt>
    <dgm:pt modelId="{30B857BC-5385-4D88-9BD7-1A27934A0C67}">
      <dgm:prSet phldrT="[Text]"/>
      <dgm:spPr/>
      <dgm:t>
        <a:bodyPr/>
        <a:lstStyle/>
        <a:p>
          <a:r>
            <a:rPr lang="en-US" dirty="0"/>
            <a:t>BC</a:t>
          </a:r>
        </a:p>
      </dgm:t>
    </dgm:pt>
    <dgm:pt modelId="{7B576331-BF0A-45F8-9316-8E3F8F725A56}" type="parTrans" cxnId="{62B11D36-35E1-4BF8-8FCD-3C8E74E4598F}">
      <dgm:prSet/>
      <dgm:spPr/>
      <dgm:t>
        <a:bodyPr/>
        <a:lstStyle/>
        <a:p>
          <a:endParaRPr lang="en-US"/>
        </a:p>
      </dgm:t>
    </dgm:pt>
    <dgm:pt modelId="{627F69B0-568B-4FC9-A412-5E63FC26BB8B}" type="sibTrans" cxnId="{62B11D36-35E1-4BF8-8FCD-3C8E74E4598F}">
      <dgm:prSet/>
      <dgm:spPr/>
      <dgm:t>
        <a:bodyPr/>
        <a:lstStyle/>
        <a:p>
          <a:endParaRPr lang="en-US"/>
        </a:p>
      </dgm:t>
    </dgm:pt>
    <dgm:pt modelId="{DEC7264C-C4D4-418A-AE0E-FAECF86A0205}">
      <dgm:prSet phldrT="[Text]"/>
      <dgm:spPr/>
      <dgm:t>
        <a:bodyPr/>
        <a:lstStyle/>
        <a:p>
          <a:r>
            <a:rPr lang="en-US" dirty="0"/>
            <a:t>SPI</a:t>
          </a:r>
        </a:p>
      </dgm:t>
    </dgm:pt>
    <dgm:pt modelId="{8DE45F5F-FD44-45FB-94E7-259AE86CEC54}" type="parTrans" cxnId="{84592C24-1C3A-4004-8B32-0E3F6FA5F92C}">
      <dgm:prSet/>
      <dgm:spPr/>
      <dgm:t>
        <a:bodyPr/>
        <a:lstStyle/>
        <a:p>
          <a:endParaRPr lang="en-US"/>
        </a:p>
      </dgm:t>
    </dgm:pt>
    <dgm:pt modelId="{AC7207AF-B582-4D84-8BD2-DFD1430B3AE0}" type="sibTrans" cxnId="{84592C24-1C3A-4004-8B32-0E3F6FA5F92C}">
      <dgm:prSet/>
      <dgm:spPr/>
      <dgm:t>
        <a:bodyPr/>
        <a:lstStyle/>
        <a:p>
          <a:endParaRPr lang="en-US"/>
        </a:p>
      </dgm:t>
    </dgm:pt>
    <dgm:pt modelId="{ABD83365-DAB1-4091-9920-0B591E3D6478}">
      <dgm:prSet phldrT="[Text]"/>
      <dgm:spPr/>
      <dgm:t>
        <a:bodyPr/>
        <a:lstStyle/>
        <a:p>
          <a:r>
            <a:rPr lang="en-US" dirty="0"/>
            <a:t>SCB</a:t>
          </a:r>
        </a:p>
      </dgm:t>
    </dgm:pt>
    <dgm:pt modelId="{44451133-CE0F-4FA9-95F6-370BBFC36912}" type="parTrans" cxnId="{9DDAB247-1618-4EEF-8CE8-FC04504BC9BD}">
      <dgm:prSet/>
      <dgm:spPr/>
      <dgm:t>
        <a:bodyPr/>
        <a:lstStyle/>
        <a:p>
          <a:endParaRPr lang="en-US"/>
        </a:p>
      </dgm:t>
    </dgm:pt>
    <dgm:pt modelId="{672AE06C-08EF-4663-91EC-B309841E4FC9}" type="sibTrans" cxnId="{9DDAB247-1618-4EEF-8CE8-FC04504BC9BD}">
      <dgm:prSet/>
      <dgm:spPr/>
      <dgm:t>
        <a:bodyPr/>
        <a:lstStyle/>
        <a:p>
          <a:endParaRPr lang="en-US"/>
        </a:p>
      </dgm:t>
    </dgm:pt>
    <dgm:pt modelId="{C98FFEFA-2933-4465-9BA8-04665238C33A}">
      <dgm:prSet phldrT="[Text]"/>
      <dgm:spPr/>
      <dgm:t>
        <a:bodyPr/>
        <a:lstStyle/>
        <a:p>
          <a:r>
            <a:rPr lang="en-US" dirty="0"/>
            <a:t>SCC</a:t>
          </a:r>
        </a:p>
      </dgm:t>
    </dgm:pt>
    <dgm:pt modelId="{CFFA51F2-46E9-429D-9ED7-3D49E82E3A43}" type="parTrans" cxnId="{DCE437E8-6E5D-431E-9AA6-99198A2A657D}">
      <dgm:prSet/>
      <dgm:spPr/>
      <dgm:t>
        <a:bodyPr/>
        <a:lstStyle/>
        <a:p>
          <a:endParaRPr lang="en-US"/>
        </a:p>
      </dgm:t>
    </dgm:pt>
    <dgm:pt modelId="{5F454125-D9C6-404A-B56B-5953CA802719}" type="sibTrans" cxnId="{DCE437E8-6E5D-431E-9AA6-99198A2A657D}">
      <dgm:prSet/>
      <dgm:spPr/>
      <dgm:t>
        <a:bodyPr/>
        <a:lstStyle/>
        <a:p>
          <a:endParaRPr lang="en-US"/>
        </a:p>
      </dgm:t>
    </dgm:pt>
    <dgm:pt modelId="{D875DFED-64AE-4B45-8549-884E7C83B1BC}">
      <dgm:prSet phldrT="[Text]"/>
      <dgm:spPr/>
      <dgm:t>
        <a:bodyPr/>
        <a:lstStyle/>
        <a:p>
          <a:r>
            <a:rPr lang="en-US" dirty="0"/>
            <a:t>SA</a:t>
          </a:r>
        </a:p>
      </dgm:t>
    </dgm:pt>
    <dgm:pt modelId="{33279491-F788-4DBE-B468-230F25C92239}" type="parTrans" cxnId="{D69B2015-0874-4CD0-AB32-9FF069ACC2B5}">
      <dgm:prSet/>
      <dgm:spPr/>
      <dgm:t>
        <a:bodyPr/>
        <a:lstStyle/>
        <a:p>
          <a:endParaRPr lang="en-US"/>
        </a:p>
      </dgm:t>
    </dgm:pt>
    <dgm:pt modelId="{23D56DFC-063F-47A1-B700-D3CD7671CA06}" type="sibTrans" cxnId="{D69B2015-0874-4CD0-AB32-9FF069ACC2B5}">
      <dgm:prSet/>
      <dgm:spPr/>
      <dgm:t>
        <a:bodyPr/>
        <a:lstStyle/>
        <a:p>
          <a:endParaRPr lang="en-US"/>
        </a:p>
      </dgm:t>
    </dgm:pt>
    <dgm:pt modelId="{33F37EC9-B9CC-4ED1-84F6-F5F18A68C613}">
      <dgm:prSet phldrT="[Text]"/>
      <dgm:spPr/>
      <dgm:t>
        <a:bodyPr/>
        <a:lstStyle/>
        <a:p>
          <a:r>
            <a:rPr lang="en-US" dirty="0"/>
            <a:t>SMF</a:t>
          </a:r>
        </a:p>
      </dgm:t>
    </dgm:pt>
    <dgm:pt modelId="{ED46F80E-61D5-470D-9968-566F0254361B}" type="parTrans" cxnId="{A8AEE64A-2EF3-425C-A21F-36A955D3FC74}">
      <dgm:prSet/>
      <dgm:spPr/>
      <dgm:t>
        <a:bodyPr/>
        <a:lstStyle/>
        <a:p>
          <a:endParaRPr lang="en-US"/>
        </a:p>
      </dgm:t>
    </dgm:pt>
    <dgm:pt modelId="{CE895B8F-179F-4FD5-85BA-15F653E0B881}" type="sibTrans" cxnId="{A8AEE64A-2EF3-425C-A21F-36A955D3FC74}">
      <dgm:prSet/>
      <dgm:spPr/>
      <dgm:t>
        <a:bodyPr/>
        <a:lstStyle/>
        <a:p>
          <a:endParaRPr lang="en-US"/>
        </a:p>
      </dgm:t>
    </dgm:pt>
    <dgm:pt modelId="{D7FE5640-14FD-B84D-8D26-07CCEC6A7453}">
      <dgm:prSet/>
      <dgm:spPr/>
      <dgm:t>
        <a:bodyPr/>
        <a:lstStyle/>
        <a:p>
          <a:r>
            <a:rPr lang="en-US" dirty="0"/>
            <a:t>FSP</a:t>
          </a:r>
        </a:p>
      </dgm:t>
    </dgm:pt>
    <dgm:pt modelId="{82D3ECBB-5A30-B14E-A461-2478D41D6084}" type="parTrans" cxnId="{3C0F6981-5DA0-2548-AB71-DBA8C65C9E95}">
      <dgm:prSet/>
      <dgm:spPr/>
      <dgm:t>
        <a:bodyPr/>
        <a:lstStyle/>
        <a:p>
          <a:endParaRPr lang="en-US"/>
        </a:p>
      </dgm:t>
    </dgm:pt>
    <dgm:pt modelId="{9FA99E1C-4F6B-D24E-AF0E-7CE761CE0984}" type="sibTrans" cxnId="{3C0F6981-5DA0-2548-AB71-DBA8C65C9E95}">
      <dgm:prSet/>
      <dgm:spPr/>
      <dgm:t>
        <a:bodyPr/>
        <a:lstStyle/>
        <a:p>
          <a:endParaRPr lang="en-US"/>
        </a:p>
      </dgm:t>
    </dgm:pt>
    <dgm:pt modelId="{9F799AE4-48FB-4C2A-AA0B-BC5413A53C89}" type="pres">
      <dgm:prSet presAssocID="{074AB009-C3D6-47FB-94E0-E4653B3C4DA2}" presName="hierChild1" presStyleCnt="0">
        <dgm:presLayoutVars>
          <dgm:chPref val="1"/>
          <dgm:dir/>
          <dgm:animOne val="branch"/>
          <dgm:animLvl val="lvl"/>
          <dgm:resizeHandles/>
        </dgm:presLayoutVars>
      </dgm:prSet>
      <dgm:spPr/>
    </dgm:pt>
    <dgm:pt modelId="{BD7A7E9D-5B13-4A8F-89ED-DCB18A89EA17}" type="pres">
      <dgm:prSet presAssocID="{8AA6A644-4989-4354-AC36-218DF26964F5}" presName="hierRoot1" presStyleCnt="0"/>
      <dgm:spPr/>
    </dgm:pt>
    <dgm:pt modelId="{FC007572-591C-494E-A0AC-0507645F13DF}" type="pres">
      <dgm:prSet presAssocID="{8AA6A644-4989-4354-AC36-218DF26964F5}" presName="composite" presStyleCnt="0"/>
      <dgm:spPr/>
    </dgm:pt>
    <dgm:pt modelId="{8B0A91D7-EDA9-4D09-87A9-70033B4E99F6}" type="pres">
      <dgm:prSet presAssocID="{8AA6A644-4989-4354-AC36-218DF26964F5}" presName="background" presStyleLbl="node0" presStyleIdx="0" presStyleCnt="1"/>
      <dgm:spPr/>
    </dgm:pt>
    <dgm:pt modelId="{F47080BF-659B-4341-9100-8182A7ED537F}" type="pres">
      <dgm:prSet presAssocID="{8AA6A644-4989-4354-AC36-218DF26964F5}" presName="text" presStyleLbl="fgAcc0" presStyleIdx="0" presStyleCnt="1">
        <dgm:presLayoutVars>
          <dgm:chPref val="3"/>
        </dgm:presLayoutVars>
      </dgm:prSet>
      <dgm:spPr/>
    </dgm:pt>
    <dgm:pt modelId="{42B76DC7-AB2E-46AB-856B-9D1122400F69}" type="pres">
      <dgm:prSet presAssocID="{8AA6A644-4989-4354-AC36-218DF26964F5}" presName="hierChild2" presStyleCnt="0"/>
      <dgm:spPr/>
    </dgm:pt>
    <dgm:pt modelId="{EBDD76B8-FE24-41FD-84E0-3B408B82E333}" type="pres">
      <dgm:prSet presAssocID="{56BD62EE-C31F-4396-B3F6-294D2BCCE569}" presName="Name10" presStyleLbl="parChTrans1D2" presStyleIdx="0" presStyleCnt="2"/>
      <dgm:spPr/>
    </dgm:pt>
    <dgm:pt modelId="{E2658FD1-C8FF-4DB6-B593-687C82273BFD}" type="pres">
      <dgm:prSet presAssocID="{E1D3E7DA-53E6-4176-87F2-DBF6850217A8}" presName="hierRoot2" presStyleCnt="0"/>
      <dgm:spPr/>
    </dgm:pt>
    <dgm:pt modelId="{A3A2E5FB-F1ED-4D2D-849E-30C7948F5E6C}" type="pres">
      <dgm:prSet presAssocID="{E1D3E7DA-53E6-4176-87F2-DBF6850217A8}" presName="composite2" presStyleCnt="0"/>
      <dgm:spPr/>
    </dgm:pt>
    <dgm:pt modelId="{2C39F322-9F94-4869-8282-DEE373CC1EBD}" type="pres">
      <dgm:prSet presAssocID="{E1D3E7DA-53E6-4176-87F2-DBF6850217A8}" presName="background2" presStyleLbl="node2" presStyleIdx="0" presStyleCnt="2"/>
      <dgm:spPr/>
    </dgm:pt>
    <dgm:pt modelId="{AC5A3189-C7AE-46EE-B76D-265FD3C0EDFA}" type="pres">
      <dgm:prSet presAssocID="{E1D3E7DA-53E6-4176-87F2-DBF6850217A8}" presName="text2" presStyleLbl="fgAcc2" presStyleIdx="0" presStyleCnt="2" custLinFactNeighborX="5556">
        <dgm:presLayoutVars>
          <dgm:chPref val="3"/>
        </dgm:presLayoutVars>
      </dgm:prSet>
      <dgm:spPr/>
    </dgm:pt>
    <dgm:pt modelId="{0337D3A5-CA21-4544-9536-A6DEA2155C1A}" type="pres">
      <dgm:prSet presAssocID="{E1D3E7DA-53E6-4176-87F2-DBF6850217A8}" presName="hierChild3" presStyleCnt="0"/>
      <dgm:spPr/>
    </dgm:pt>
    <dgm:pt modelId="{0F74E90F-E61D-4527-84B0-3BCF00B76313}" type="pres">
      <dgm:prSet presAssocID="{BD7F7A3C-A5EF-4A5B-B042-DF0D5DB19797}" presName="Name17" presStyleLbl="parChTrans1D3" presStyleIdx="0" presStyleCnt="11"/>
      <dgm:spPr/>
    </dgm:pt>
    <dgm:pt modelId="{C876A9C8-20EC-4155-A11A-DF2C4E11AF84}" type="pres">
      <dgm:prSet presAssocID="{DC736FCE-3388-4537-909E-7C51817B41B7}" presName="hierRoot3" presStyleCnt="0"/>
      <dgm:spPr/>
    </dgm:pt>
    <dgm:pt modelId="{526EB7B1-0070-425F-A1BA-5A51F525B481}" type="pres">
      <dgm:prSet presAssocID="{DC736FCE-3388-4537-909E-7C51817B41B7}" presName="composite3" presStyleCnt="0"/>
      <dgm:spPr/>
    </dgm:pt>
    <dgm:pt modelId="{D55026F9-B7CD-4744-9AC0-7C13A12C3D13}" type="pres">
      <dgm:prSet presAssocID="{DC736FCE-3388-4537-909E-7C51817B41B7}" presName="background3" presStyleLbl="node3" presStyleIdx="0" presStyleCnt="11"/>
      <dgm:spPr/>
    </dgm:pt>
    <dgm:pt modelId="{5744EBCC-E36F-42D4-AA27-F03F3A336153}" type="pres">
      <dgm:prSet presAssocID="{DC736FCE-3388-4537-909E-7C51817B41B7}" presName="text3" presStyleLbl="fgAcc3" presStyleIdx="0" presStyleCnt="11">
        <dgm:presLayoutVars>
          <dgm:chPref val="3"/>
        </dgm:presLayoutVars>
      </dgm:prSet>
      <dgm:spPr/>
    </dgm:pt>
    <dgm:pt modelId="{2304DAE7-4D80-49BC-950D-1A8EAD250874}" type="pres">
      <dgm:prSet presAssocID="{DC736FCE-3388-4537-909E-7C51817B41B7}" presName="hierChild4" presStyleCnt="0"/>
      <dgm:spPr/>
    </dgm:pt>
    <dgm:pt modelId="{F138535E-5540-42D5-9961-1C2A6B82AAB2}" type="pres">
      <dgm:prSet presAssocID="{215C184B-756E-4BAB-9523-840DD34A1441}" presName="Name17" presStyleLbl="parChTrans1D3" presStyleIdx="1" presStyleCnt="11"/>
      <dgm:spPr/>
    </dgm:pt>
    <dgm:pt modelId="{63385055-9F94-449E-A08B-20DEF1651C18}" type="pres">
      <dgm:prSet presAssocID="{2836105B-1D11-44AA-A11D-AB10380688B2}" presName="hierRoot3" presStyleCnt="0"/>
      <dgm:spPr/>
    </dgm:pt>
    <dgm:pt modelId="{FD2E919A-E773-4F6A-B7B5-FA5477C9EAD7}" type="pres">
      <dgm:prSet presAssocID="{2836105B-1D11-44AA-A11D-AB10380688B2}" presName="composite3" presStyleCnt="0"/>
      <dgm:spPr/>
    </dgm:pt>
    <dgm:pt modelId="{3124A2AD-D6E4-43BF-A12F-19B20D6D797D}" type="pres">
      <dgm:prSet presAssocID="{2836105B-1D11-44AA-A11D-AB10380688B2}" presName="background3" presStyleLbl="node3" presStyleIdx="1" presStyleCnt="11"/>
      <dgm:spPr/>
    </dgm:pt>
    <dgm:pt modelId="{D371A96A-F26E-45A8-96CD-A4444CF5FBC5}" type="pres">
      <dgm:prSet presAssocID="{2836105B-1D11-44AA-A11D-AB10380688B2}" presName="text3" presStyleLbl="fgAcc3" presStyleIdx="1" presStyleCnt="11">
        <dgm:presLayoutVars>
          <dgm:chPref val="3"/>
        </dgm:presLayoutVars>
      </dgm:prSet>
      <dgm:spPr/>
    </dgm:pt>
    <dgm:pt modelId="{83B94106-B9AA-4061-A275-6D96576B1819}" type="pres">
      <dgm:prSet presAssocID="{2836105B-1D11-44AA-A11D-AB10380688B2}" presName="hierChild4" presStyleCnt="0"/>
      <dgm:spPr/>
    </dgm:pt>
    <dgm:pt modelId="{52B3FA34-B27A-41B3-A213-BB11FC702307}" type="pres">
      <dgm:prSet presAssocID="{8DCE99CC-D564-4029-8263-E77B88C4DD67}" presName="Name17" presStyleLbl="parChTrans1D3" presStyleIdx="2" presStyleCnt="11"/>
      <dgm:spPr/>
    </dgm:pt>
    <dgm:pt modelId="{4304F7B9-99DF-47C3-A186-42435BB1ADCE}" type="pres">
      <dgm:prSet presAssocID="{CCD8E278-8517-4108-A949-7A014D92946F}" presName="hierRoot3" presStyleCnt="0"/>
      <dgm:spPr/>
    </dgm:pt>
    <dgm:pt modelId="{557CA9E2-20F8-4F8D-991E-B04B9078F04B}" type="pres">
      <dgm:prSet presAssocID="{CCD8E278-8517-4108-A949-7A014D92946F}" presName="composite3" presStyleCnt="0"/>
      <dgm:spPr/>
    </dgm:pt>
    <dgm:pt modelId="{830B3E80-6435-4C47-BBCB-5335DC85AE0D}" type="pres">
      <dgm:prSet presAssocID="{CCD8E278-8517-4108-A949-7A014D92946F}" presName="background3" presStyleLbl="node3" presStyleIdx="2" presStyleCnt="11"/>
      <dgm:spPr/>
    </dgm:pt>
    <dgm:pt modelId="{808375AF-ACA3-44AB-B344-7A7D589C2DAE}" type="pres">
      <dgm:prSet presAssocID="{CCD8E278-8517-4108-A949-7A014D92946F}" presName="text3" presStyleLbl="fgAcc3" presStyleIdx="2" presStyleCnt="11">
        <dgm:presLayoutVars>
          <dgm:chPref val="3"/>
        </dgm:presLayoutVars>
      </dgm:prSet>
      <dgm:spPr/>
    </dgm:pt>
    <dgm:pt modelId="{51EE927A-28FE-43C4-957E-5A05DB0511A1}" type="pres">
      <dgm:prSet presAssocID="{CCD8E278-8517-4108-A949-7A014D92946F}" presName="hierChild4" presStyleCnt="0"/>
      <dgm:spPr/>
    </dgm:pt>
    <dgm:pt modelId="{2C39E350-0D32-462E-A317-51499BC4A352}" type="pres">
      <dgm:prSet presAssocID="{7B576331-BF0A-45F8-9316-8E3F8F725A56}" presName="Name17" presStyleLbl="parChTrans1D3" presStyleIdx="3" presStyleCnt="11"/>
      <dgm:spPr/>
    </dgm:pt>
    <dgm:pt modelId="{353EF10E-B44C-44C1-B93F-070EAE6B971A}" type="pres">
      <dgm:prSet presAssocID="{30B857BC-5385-4D88-9BD7-1A27934A0C67}" presName="hierRoot3" presStyleCnt="0"/>
      <dgm:spPr/>
    </dgm:pt>
    <dgm:pt modelId="{1952ACDD-1403-4A23-A9A5-1CF1DCC59AAB}" type="pres">
      <dgm:prSet presAssocID="{30B857BC-5385-4D88-9BD7-1A27934A0C67}" presName="composite3" presStyleCnt="0"/>
      <dgm:spPr/>
    </dgm:pt>
    <dgm:pt modelId="{29DEE782-52AC-447D-8685-794C63695372}" type="pres">
      <dgm:prSet presAssocID="{30B857BC-5385-4D88-9BD7-1A27934A0C67}" presName="background3" presStyleLbl="node3" presStyleIdx="3" presStyleCnt="11"/>
      <dgm:spPr/>
    </dgm:pt>
    <dgm:pt modelId="{DF3DBBD8-3B52-48F3-AB77-A43CA2471F04}" type="pres">
      <dgm:prSet presAssocID="{30B857BC-5385-4D88-9BD7-1A27934A0C67}" presName="text3" presStyleLbl="fgAcc3" presStyleIdx="3" presStyleCnt="11">
        <dgm:presLayoutVars>
          <dgm:chPref val="3"/>
        </dgm:presLayoutVars>
      </dgm:prSet>
      <dgm:spPr/>
    </dgm:pt>
    <dgm:pt modelId="{AE7DB457-020F-4F00-8314-0272149E3618}" type="pres">
      <dgm:prSet presAssocID="{30B857BC-5385-4D88-9BD7-1A27934A0C67}" presName="hierChild4" presStyleCnt="0"/>
      <dgm:spPr/>
    </dgm:pt>
    <dgm:pt modelId="{EB50D5A1-0A9E-4695-8300-73E15421AADB}" type="pres">
      <dgm:prSet presAssocID="{8DE45F5F-FD44-45FB-94E7-259AE86CEC54}" presName="Name17" presStyleLbl="parChTrans1D3" presStyleIdx="4" presStyleCnt="11"/>
      <dgm:spPr/>
    </dgm:pt>
    <dgm:pt modelId="{B39A334B-1F66-4A20-9046-3F0F945B5C53}" type="pres">
      <dgm:prSet presAssocID="{DEC7264C-C4D4-418A-AE0E-FAECF86A0205}" presName="hierRoot3" presStyleCnt="0"/>
      <dgm:spPr/>
    </dgm:pt>
    <dgm:pt modelId="{B322872E-E786-43DC-A310-165D1A18A5D7}" type="pres">
      <dgm:prSet presAssocID="{DEC7264C-C4D4-418A-AE0E-FAECF86A0205}" presName="composite3" presStyleCnt="0"/>
      <dgm:spPr/>
    </dgm:pt>
    <dgm:pt modelId="{9E3C6855-AEDE-4A11-A92D-87607684F30F}" type="pres">
      <dgm:prSet presAssocID="{DEC7264C-C4D4-418A-AE0E-FAECF86A0205}" presName="background3" presStyleLbl="node3" presStyleIdx="4" presStyleCnt="11"/>
      <dgm:spPr/>
    </dgm:pt>
    <dgm:pt modelId="{858D0EDC-A7AD-4797-9A2E-A02DDDE5D1F2}" type="pres">
      <dgm:prSet presAssocID="{DEC7264C-C4D4-418A-AE0E-FAECF86A0205}" presName="text3" presStyleLbl="fgAcc3" presStyleIdx="4" presStyleCnt="11">
        <dgm:presLayoutVars>
          <dgm:chPref val="3"/>
        </dgm:presLayoutVars>
      </dgm:prSet>
      <dgm:spPr/>
    </dgm:pt>
    <dgm:pt modelId="{432F3233-BD64-4B91-BFED-2E1E0B9857AC}" type="pres">
      <dgm:prSet presAssocID="{DEC7264C-C4D4-418A-AE0E-FAECF86A0205}" presName="hierChild4" presStyleCnt="0"/>
      <dgm:spPr/>
    </dgm:pt>
    <dgm:pt modelId="{11B7E9D5-679F-4599-A181-BFD6CC2B8152}" type="pres">
      <dgm:prSet presAssocID="{44451133-CE0F-4FA9-95F6-370BBFC36912}" presName="Name17" presStyleLbl="parChTrans1D3" presStyleIdx="5" presStyleCnt="11"/>
      <dgm:spPr/>
    </dgm:pt>
    <dgm:pt modelId="{68BE2BD9-5902-4CF3-A918-D62AF3F72D36}" type="pres">
      <dgm:prSet presAssocID="{ABD83365-DAB1-4091-9920-0B591E3D6478}" presName="hierRoot3" presStyleCnt="0"/>
      <dgm:spPr/>
    </dgm:pt>
    <dgm:pt modelId="{E830C673-81CF-4C12-A86E-ABA17185E43C}" type="pres">
      <dgm:prSet presAssocID="{ABD83365-DAB1-4091-9920-0B591E3D6478}" presName="composite3" presStyleCnt="0"/>
      <dgm:spPr/>
    </dgm:pt>
    <dgm:pt modelId="{06BCAEC6-DA9D-47F7-85FB-86758F277F5A}" type="pres">
      <dgm:prSet presAssocID="{ABD83365-DAB1-4091-9920-0B591E3D6478}" presName="background3" presStyleLbl="node3" presStyleIdx="5" presStyleCnt="11"/>
      <dgm:spPr/>
    </dgm:pt>
    <dgm:pt modelId="{DE35622B-20B3-45AB-94ED-12AF0A9A7627}" type="pres">
      <dgm:prSet presAssocID="{ABD83365-DAB1-4091-9920-0B591E3D6478}" presName="text3" presStyleLbl="fgAcc3" presStyleIdx="5" presStyleCnt="11">
        <dgm:presLayoutVars>
          <dgm:chPref val="3"/>
        </dgm:presLayoutVars>
      </dgm:prSet>
      <dgm:spPr/>
    </dgm:pt>
    <dgm:pt modelId="{89CEA3F8-ABE0-45C3-B19E-73F7BC3326DC}" type="pres">
      <dgm:prSet presAssocID="{ABD83365-DAB1-4091-9920-0B591E3D6478}" presName="hierChild4" presStyleCnt="0"/>
      <dgm:spPr/>
    </dgm:pt>
    <dgm:pt modelId="{45A00117-FA62-4663-9936-32642D82DB33}" type="pres">
      <dgm:prSet presAssocID="{CFFA51F2-46E9-429D-9ED7-3D49E82E3A43}" presName="Name17" presStyleLbl="parChTrans1D3" presStyleIdx="6" presStyleCnt="11"/>
      <dgm:spPr/>
    </dgm:pt>
    <dgm:pt modelId="{C2B1C879-BB9C-46B4-B3D5-048CA0D4312A}" type="pres">
      <dgm:prSet presAssocID="{C98FFEFA-2933-4465-9BA8-04665238C33A}" presName="hierRoot3" presStyleCnt="0"/>
      <dgm:spPr/>
    </dgm:pt>
    <dgm:pt modelId="{1CA8FCD2-1018-4EC8-9329-CC11989992C3}" type="pres">
      <dgm:prSet presAssocID="{C98FFEFA-2933-4465-9BA8-04665238C33A}" presName="composite3" presStyleCnt="0"/>
      <dgm:spPr/>
    </dgm:pt>
    <dgm:pt modelId="{C1D6A3BA-22DB-4CBD-803A-068368219DF2}" type="pres">
      <dgm:prSet presAssocID="{C98FFEFA-2933-4465-9BA8-04665238C33A}" presName="background3" presStyleLbl="node3" presStyleIdx="6" presStyleCnt="11"/>
      <dgm:spPr/>
    </dgm:pt>
    <dgm:pt modelId="{BCE8677C-5E5A-43E4-BC78-2E4B6DC1617E}" type="pres">
      <dgm:prSet presAssocID="{C98FFEFA-2933-4465-9BA8-04665238C33A}" presName="text3" presStyleLbl="fgAcc3" presStyleIdx="6" presStyleCnt="11">
        <dgm:presLayoutVars>
          <dgm:chPref val="3"/>
        </dgm:presLayoutVars>
      </dgm:prSet>
      <dgm:spPr/>
    </dgm:pt>
    <dgm:pt modelId="{95AA1687-8841-43BE-86C3-C0467CC080A1}" type="pres">
      <dgm:prSet presAssocID="{C98FFEFA-2933-4465-9BA8-04665238C33A}" presName="hierChild4" presStyleCnt="0"/>
      <dgm:spPr/>
    </dgm:pt>
    <dgm:pt modelId="{DEE16019-FD51-443F-AACF-26F7770FE1E3}" type="pres">
      <dgm:prSet presAssocID="{33279491-F788-4DBE-B468-230F25C92239}" presName="Name17" presStyleLbl="parChTrans1D3" presStyleIdx="7" presStyleCnt="11"/>
      <dgm:spPr/>
    </dgm:pt>
    <dgm:pt modelId="{508BE685-EDF6-4FBD-9F1D-C7AEFD1065F7}" type="pres">
      <dgm:prSet presAssocID="{D875DFED-64AE-4B45-8549-884E7C83B1BC}" presName="hierRoot3" presStyleCnt="0"/>
      <dgm:spPr/>
    </dgm:pt>
    <dgm:pt modelId="{3EA9131E-A4E8-4359-981F-D30675D2C13D}" type="pres">
      <dgm:prSet presAssocID="{D875DFED-64AE-4B45-8549-884E7C83B1BC}" presName="composite3" presStyleCnt="0"/>
      <dgm:spPr/>
    </dgm:pt>
    <dgm:pt modelId="{46311A8F-0B84-40D9-B071-F6505AA6FDD7}" type="pres">
      <dgm:prSet presAssocID="{D875DFED-64AE-4B45-8549-884E7C83B1BC}" presName="background3" presStyleLbl="node3" presStyleIdx="7" presStyleCnt="11"/>
      <dgm:spPr/>
    </dgm:pt>
    <dgm:pt modelId="{AE555D43-D2CA-459E-A6C7-EC933AFA9F36}" type="pres">
      <dgm:prSet presAssocID="{D875DFED-64AE-4B45-8549-884E7C83B1BC}" presName="text3" presStyleLbl="fgAcc3" presStyleIdx="7" presStyleCnt="11">
        <dgm:presLayoutVars>
          <dgm:chPref val="3"/>
        </dgm:presLayoutVars>
      </dgm:prSet>
      <dgm:spPr/>
    </dgm:pt>
    <dgm:pt modelId="{4B93CCC4-7E6C-4BC3-A046-15343D20B3F7}" type="pres">
      <dgm:prSet presAssocID="{D875DFED-64AE-4B45-8549-884E7C83B1BC}" presName="hierChild4" presStyleCnt="0"/>
      <dgm:spPr/>
    </dgm:pt>
    <dgm:pt modelId="{840C2381-0605-43FE-A8DD-034747811B3E}" type="pres">
      <dgm:prSet presAssocID="{ED46F80E-61D5-470D-9968-566F0254361B}" presName="Name17" presStyleLbl="parChTrans1D3" presStyleIdx="8" presStyleCnt="11"/>
      <dgm:spPr/>
    </dgm:pt>
    <dgm:pt modelId="{AA6120BC-EACB-455A-8FE5-A89D135E289A}" type="pres">
      <dgm:prSet presAssocID="{33F37EC9-B9CC-4ED1-84F6-F5F18A68C613}" presName="hierRoot3" presStyleCnt="0"/>
      <dgm:spPr/>
    </dgm:pt>
    <dgm:pt modelId="{611A1BB7-7E36-4E28-8D37-5CE83EBF95E5}" type="pres">
      <dgm:prSet presAssocID="{33F37EC9-B9CC-4ED1-84F6-F5F18A68C613}" presName="composite3" presStyleCnt="0"/>
      <dgm:spPr/>
    </dgm:pt>
    <dgm:pt modelId="{4E673936-94EA-45F2-9790-A31FB0988B0F}" type="pres">
      <dgm:prSet presAssocID="{33F37EC9-B9CC-4ED1-84F6-F5F18A68C613}" presName="background3" presStyleLbl="node3" presStyleIdx="8" presStyleCnt="11"/>
      <dgm:spPr/>
    </dgm:pt>
    <dgm:pt modelId="{4315B24B-4E89-423D-9693-54C62E001ABC}" type="pres">
      <dgm:prSet presAssocID="{33F37EC9-B9CC-4ED1-84F6-F5F18A68C613}" presName="text3" presStyleLbl="fgAcc3" presStyleIdx="8" presStyleCnt="11">
        <dgm:presLayoutVars>
          <dgm:chPref val="3"/>
        </dgm:presLayoutVars>
      </dgm:prSet>
      <dgm:spPr/>
    </dgm:pt>
    <dgm:pt modelId="{8F0A2506-8214-4BEA-8BD2-1BC88D60986F}" type="pres">
      <dgm:prSet presAssocID="{33F37EC9-B9CC-4ED1-84F6-F5F18A68C613}" presName="hierChild4" presStyleCnt="0"/>
      <dgm:spPr/>
    </dgm:pt>
    <dgm:pt modelId="{09FB4A95-4A4D-E34B-B034-4496801CC384}" type="pres">
      <dgm:prSet presAssocID="{82D3ECBB-5A30-B14E-A461-2478D41D6084}" presName="Name17" presStyleLbl="parChTrans1D3" presStyleIdx="9" presStyleCnt="11"/>
      <dgm:spPr/>
    </dgm:pt>
    <dgm:pt modelId="{578798F5-6916-A94E-AA9F-5961058CA8B1}" type="pres">
      <dgm:prSet presAssocID="{D7FE5640-14FD-B84D-8D26-07CCEC6A7453}" presName="hierRoot3" presStyleCnt="0"/>
      <dgm:spPr/>
    </dgm:pt>
    <dgm:pt modelId="{74E840F6-DF31-734A-8FFA-2CAAAC1E41EF}" type="pres">
      <dgm:prSet presAssocID="{D7FE5640-14FD-B84D-8D26-07CCEC6A7453}" presName="composite3" presStyleCnt="0"/>
      <dgm:spPr/>
    </dgm:pt>
    <dgm:pt modelId="{2F2FB6EE-A046-A346-8781-FE897DE92706}" type="pres">
      <dgm:prSet presAssocID="{D7FE5640-14FD-B84D-8D26-07CCEC6A7453}" presName="background3" presStyleLbl="node3" presStyleIdx="9" presStyleCnt="11"/>
      <dgm:spPr/>
    </dgm:pt>
    <dgm:pt modelId="{4AB948AC-4DE8-2B43-9828-816CA1E3F978}" type="pres">
      <dgm:prSet presAssocID="{D7FE5640-14FD-B84D-8D26-07CCEC6A7453}" presName="text3" presStyleLbl="fgAcc3" presStyleIdx="9" presStyleCnt="11">
        <dgm:presLayoutVars>
          <dgm:chPref val="3"/>
        </dgm:presLayoutVars>
      </dgm:prSet>
      <dgm:spPr/>
    </dgm:pt>
    <dgm:pt modelId="{2DB6A0AB-C16E-FF4F-A380-16FB5A5C9E95}" type="pres">
      <dgm:prSet presAssocID="{D7FE5640-14FD-B84D-8D26-07CCEC6A7453}" presName="hierChild4" presStyleCnt="0"/>
      <dgm:spPr/>
    </dgm:pt>
    <dgm:pt modelId="{2FAF0D60-9CCA-41DA-B03E-2484212BDF5F}" type="pres">
      <dgm:prSet presAssocID="{6D3FF742-2C4B-4110-836E-C08E0B42E5A2}" presName="Name10" presStyleLbl="parChTrans1D2" presStyleIdx="1" presStyleCnt="2"/>
      <dgm:spPr/>
    </dgm:pt>
    <dgm:pt modelId="{D4C40152-A98A-4DC7-A2F6-7A9B9A457982}" type="pres">
      <dgm:prSet presAssocID="{6E05CA93-05CD-49EA-BD56-B3B429FE96C3}" presName="hierRoot2" presStyleCnt="0"/>
      <dgm:spPr/>
    </dgm:pt>
    <dgm:pt modelId="{684EDAEE-D299-4B52-835F-6A10A2CAD60E}" type="pres">
      <dgm:prSet presAssocID="{6E05CA93-05CD-49EA-BD56-B3B429FE96C3}" presName="composite2" presStyleCnt="0"/>
      <dgm:spPr/>
    </dgm:pt>
    <dgm:pt modelId="{FACD6E8F-10FF-476C-9C7D-B4540D18758D}" type="pres">
      <dgm:prSet presAssocID="{6E05CA93-05CD-49EA-BD56-B3B429FE96C3}" presName="background2" presStyleLbl="node2" presStyleIdx="1" presStyleCnt="2"/>
      <dgm:spPr/>
    </dgm:pt>
    <dgm:pt modelId="{0D1051BC-AE49-4D40-A886-EF97EAE76A18}" type="pres">
      <dgm:prSet presAssocID="{6E05CA93-05CD-49EA-BD56-B3B429FE96C3}" presName="text2" presStyleLbl="fgAcc2" presStyleIdx="1" presStyleCnt="2">
        <dgm:presLayoutVars>
          <dgm:chPref val="3"/>
        </dgm:presLayoutVars>
      </dgm:prSet>
      <dgm:spPr/>
    </dgm:pt>
    <dgm:pt modelId="{CB7750EE-C5FA-47A4-B56A-F31ECB7702E7}" type="pres">
      <dgm:prSet presAssocID="{6E05CA93-05CD-49EA-BD56-B3B429FE96C3}" presName="hierChild3" presStyleCnt="0"/>
      <dgm:spPr/>
    </dgm:pt>
    <dgm:pt modelId="{D02EB43B-3AD1-44C7-A818-037A0BC760AC}" type="pres">
      <dgm:prSet presAssocID="{AB08DCB9-7EC7-490F-A77F-24F2E37F822F}" presName="Name17" presStyleLbl="parChTrans1D3" presStyleIdx="10" presStyleCnt="11"/>
      <dgm:spPr/>
    </dgm:pt>
    <dgm:pt modelId="{5D3E1B4D-F73E-42C4-B854-EDCC9AD8BB08}" type="pres">
      <dgm:prSet presAssocID="{EC0FBDE3-6DB2-4CCE-94E8-1AF5A51D8D89}" presName="hierRoot3" presStyleCnt="0"/>
      <dgm:spPr/>
    </dgm:pt>
    <dgm:pt modelId="{C9FBA822-119C-484E-A1F1-744B6448FA9B}" type="pres">
      <dgm:prSet presAssocID="{EC0FBDE3-6DB2-4CCE-94E8-1AF5A51D8D89}" presName="composite3" presStyleCnt="0"/>
      <dgm:spPr/>
    </dgm:pt>
    <dgm:pt modelId="{527012D3-4ACE-45F7-B432-59A7659A81C4}" type="pres">
      <dgm:prSet presAssocID="{EC0FBDE3-6DB2-4CCE-94E8-1AF5A51D8D89}" presName="background3" presStyleLbl="node3" presStyleIdx="10" presStyleCnt="11"/>
      <dgm:spPr/>
    </dgm:pt>
    <dgm:pt modelId="{6848C694-7BB8-4680-A9A5-7593C348819F}" type="pres">
      <dgm:prSet presAssocID="{EC0FBDE3-6DB2-4CCE-94E8-1AF5A51D8D89}" presName="text3" presStyleLbl="fgAcc3" presStyleIdx="10" presStyleCnt="11">
        <dgm:presLayoutVars>
          <dgm:chPref val="3"/>
        </dgm:presLayoutVars>
      </dgm:prSet>
      <dgm:spPr/>
    </dgm:pt>
    <dgm:pt modelId="{1D872C70-FB77-46D9-8031-BF455680A134}" type="pres">
      <dgm:prSet presAssocID="{EC0FBDE3-6DB2-4CCE-94E8-1AF5A51D8D89}" presName="hierChild4" presStyleCnt="0"/>
      <dgm:spPr/>
    </dgm:pt>
  </dgm:ptLst>
  <dgm:cxnLst>
    <dgm:cxn modelId="{9D76C407-1726-4593-A451-9977D2779FE0}" srcId="{E1D3E7DA-53E6-4176-87F2-DBF6850217A8}" destId="{CCD8E278-8517-4108-A949-7A014D92946F}" srcOrd="2" destOrd="0" parTransId="{8DCE99CC-D564-4029-8263-E77B88C4DD67}" sibTransId="{5BCEF7F5-7545-475A-B347-3927FC967291}"/>
    <dgm:cxn modelId="{D69B2015-0874-4CD0-AB32-9FF069ACC2B5}" srcId="{E1D3E7DA-53E6-4176-87F2-DBF6850217A8}" destId="{D875DFED-64AE-4B45-8549-884E7C83B1BC}" srcOrd="7" destOrd="0" parTransId="{33279491-F788-4DBE-B468-230F25C92239}" sibTransId="{23D56DFC-063F-47A1-B700-D3CD7671CA06}"/>
    <dgm:cxn modelId="{51292916-7810-4CBB-88C8-EA687164BBAC}" type="presOf" srcId="{E1D3E7DA-53E6-4176-87F2-DBF6850217A8}" destId="{AC5A3189-C7AE-46EE-B76D-265FD3C0EDFA}" srcOrd="0" destOrd="0" presId="urn:microsoft.com/office/officeart/2005/8/layout/hierarchy1"/>
    <dgm:cxn modelId="{42BA2321-24A2-4DD5-8F32-DEC260F9F618}" srcId="{E1D3E7DA-53E6-4176-87F2-DBF6850217A8}" destId="{2836105B-1D11-44AA-A11D-AB10380688B2}" srcOrd="1" destOrd="0" parTransId="{215C184B-756E-4BAB-9523-840DD34A1441}" sibTransId="{2683A360-C059-47E7-8579-8A3E71D10651}"/>
    <dgm:cxn modelId="{CF87C121-2E11-468F-B9DC-E8560F099460}" type="presOf" srcId="{DEC7264C-C4D4-418A-AE0E-FAECF86A0205}" destId="{858D0EDC-A7AD-4797-9A2E-A02DDDE5D1F2}" srcOrd="0" destOrd="0" presId="urn:microsoft.com/office/officeart/2005/8/layout/hierarchy1"/>
    <dgm:cxn modelId="{0A180923-EB47-4AB0-BA92-A6DBB90EB755}" type="presOf" srcId="{AB08DCB9-7EC7-490F-A77F-24F2E37F822F}" destId="{D02EB43B-3AD1-44C7-A818-037A0BC760AC}" srcOrd="0" destOrd="0" presId="urn:microsoft.com/office/officeart/2005/8/layout/hierarchy1"/>
    <dgm:cxn modelId="{84592C24-1C3A-4004-8B32-0E3F6FA5F92C}" srcId="{E1D3E7DA-53E6-4176-87F2-DBF6850217A8}" destId="{DEC7264C-C4D4-418A-AE0E-FAECF86A0205}" srcOrd="4" destOrd="0" parTransId="{8DE45F5F-FD44-45FB-94E7-259AE86CEC54}" sibTransId="{AC7207AF-B582-4D84-8BD2-DFD1430B3AE0}"/>
    <dgm:cxn modelId="{6B206724-ABA2-4C5A-AFC4-E193EC5B3589}" srcId="{8AA6A644-4989-4354-AC36-218DF26964F5}" destId="{6E05CA93-05CD-49EA-BD56-B3B429FE96C3}" srcOrd="1" destOrd="0" parTransId="{6D3FF742-2C4B-4110-836E-C08E0B42E5A2}" sibTransId="{498B7247-789C-4001-817B-6805FB23DAE2}"/>
    <dgm:cxn modelId="{64218526-B15D-4515-B7B1-FD8FF1E2B978}" type="presOf" srcId="{DC736FCE-3388-4537-909E-7C51817B41B7}" destId="{5744EBCC-E36F-42D4-AA27-F03F3A336153}" srcOrd="0" destOrd="0" presId="urn:microsoft.com/office/officeart/2005/8/layout/hierarchy1"/>
    <dgm:cxn modelId="{62B11D36-35E1-4BF8-8FCD-3C8E74E4598F}" srcId="{E1D3E7DA-53E6-4176-87F2-DBF6850217A8}" destId="{30B857BC-5385-4D88-9BD7-1A27934A0C67}" srcOrd="3" destOrd="0" parTransId="{7B576331-BF0A-45F8-9316-8E3F8F725A56}" sibTransId="{627F69B0-568B-4FC9-A412-5E63FC26BB8B}"/>
    <dgm:cxn modelId="{CE4A1E3D-0972-4D40-B816-518EB9A24F0D}" type="presOf" srcId="{BD7F7A3C-A5EF-4A5B-B042-DF0D5DB19797}" destId="{0F74E90F-E61D-4527-84B0-3BCF00B76313}" srcOrd="0" destOrd="0" presId="urn:microsoft.com/office/officeart/2005/8/layout/hierarchy1"/>
    <dgm:cxn modelId="{6A8F2E3E-E1C8-40A8-A9E8-E1FE9F473AE9}" type="presOf" srcId="{6D3FF742-2C4B-4110-836E-C08E0B42E5A2}" destId="{2FAF0D60-9CCA-41DA-B03E-2484212BDF5F}" srcOrd="0" destOrd="0" presId="urn:microsoft.com/office/officeart/2005/8/layout/hierarchy1"/>
    <dgm:cxn modelId="{62E2EB61-E0F9-4478-8912-6A63CEA72FDC}" type="presOf" srcId="{2836105B-1D11-44AA-A11D-AB10380688B2}" destId="{D371A96A-F26E-45A8-96CD-A4444CF5FBC5}" srcOrd="0" destOrd="0" presId="urn:microsoft.com/office/officeart/2005/8/layout/hierarchy1"/>
    <dgm:cxn modelId="{0FBB4E67-D981-4F35-80F3-EEEABB97FCDF}" type="presOf" srcId="{33279491-F788-4DBE-B468-230F25C92239}" destId="{DEE16019-FD51-443F-AACF-26F7770FE1E3}" srcOrd="0" destOrd="0" presId="urn:microsoft.com/office/officeart/2005/8/layout/hierarchy1"/>
    <dgm:cxn modelId="{9DDAB247-1618-4EEF-8CE8-FC04504BC9BD}" srcId="{E1D3E7DA-53E6-4176-87F2-DBF6850217A8}" destId="{ABD83365-DAB1-4091-9920-0B591E3D6478}" srcOrd="5" destOrd="0" parTransId="{44451133-CE0F-4FA9-95F6-370BBFC36912}" sibTransId="{672AE06C-08EF-4663-91EC-B309841E4FC9}"/>
    <dgm:cxn modelId="{A8AEE64A-2EF3-425C-A21F-36A955D3FC74}" srcId="{E1D3E7DA-53E6-4176-87F2-DBF6850217A8}" destId="{33F37EC9-B9CC-4ED1-84F6-F5F18A68C613}" srcOrd="8" destOrd="0" parTransId="{ED46F80E-61D5-470D-9968-566F0254361B}" sibTransId="{CE895B8F-179F-4FD5-85BA-15F653E0B881}"/>
    <dgm:cxn modelId="{ED97FB4B-9A5E-4006-A969-06F80FA8121D}" type="presOf" srcId="{8AA6A644-4989-4354-AC36-218DF26964F5}" destId="{F47080BF-659B-4341-9100-8182A7ED537F}" srcOrd="0" destOrd="0" presId="urn:microsoft.com/office/officeart/2005/8/layout/hierarchy1"/>
    <dgm:cxn modelId="{499E054D-AFD6-48BD-A728-7D4270A77D13}" type="presOf" srcId="{C98FFEFA-2933-4465-9BA8-04665238C33A}" destId="{BCE8677C-5E5A-43E4-BC78-2E4B6DC1617E}" srcOrd="0" destOrd="0" presId="urn:microsoft.com/office/officeart/2005/8/layout/hierarchy1"/>
    <dgm:cxn modelId="{0F8CEC6F-EEE0-4C02-B738-872C4E81BF06}" srcId="{8AA6A644-4989-4354-AC36-218DF26964F5}" destId="{E1D3E7DA-53E6-4176-87F2-DBF6850217A8}" srcOrd="0" destOrd="0" parTransId="{56BD62EE-C31F-4396-B3F6-294D2BCCE569}" sibTransId="{002FD94B-7123-49C8-9DA8-B403D3DB4D0C}"/>
    <dgm:cxn modelId="{B4AD6951-964C-4467-A584-72939BF472A6}" type="presOf" srcId="{8DCE99CC-D564-4029-8263-E77B88C4DD67}" destId="{52B3FA34-B27A-41B3-A213-BB11FC702307}" srcOrd="0" destOrd="0" presId="urn:microsoft.com/office/officeart/2005/8/layout/hierarchy1"/>
    <dgm:cxn modelId="{6455FE55-B368-46D2-A798-F515566F22ED}" type="presOf" srcId="{7B576331-BF0A-45F8-9316-8E3F8F725A56}" destId="{2C39E350-0D32-462E-A317-51499BC4A352}" srcOrd="0" destOrd="0" presId="urn:microsoft.com/office/officeart/2005/8/layout/hierarchy1"/>
    <dgm:cxn modelId="{CDA28858-425E-450A-989B-6DD0628D3AFA}" type="presOf" srcId="{33F37EC9-B9CC-4ED1-84F6-F5F18A68C613}" destId="{4315B24B-4E89-423D-9693-54C62E001ABC}" srcOrd="0" destOrd="0" presId="urn:microsoft.com/office/officeart/2005/8/layout/hierarchy1"/>
    <dgm:cxn modelId="{8C62AE7A-5959-442C-94C8-5BA2DBABA794}" type="presOf" srcId="{215C184B-756E-4BAB-9523-840DD34A1441}" destId="{F138535E-5540-42D5-9961-1C2A6B82AAB2}" srcOrd="0" destOrd="0" presId="urn:microsoft.com/office/officeart/2005/8/layout/hierarchy1"/>
    <dgm:cxn modelId="{651BC65A-78C2-4B28-A1A4-8B7237F29DB1}" type="presOf" srcId="{CFFA51F2-46E9-429D-9ED7-3D49E82E3A43}" destId="{45A00117-FA62-4663-9936-32642D82DB33}" srcOrd="0" destOrd="0" presId="urn:microsoft.com/office/officeart/2005/8/layout/hierarchy1"/>
    <dgm:cxn modelId="{3C0F6981-5DA0-2548-AB71-DBA8C65C9E95}" srcId="{E1D3E7DA-53E6-4176-87F2-DBF6850217A8}" destId="{D7FE5640-14FD-B84D-8D26-07CCEC6A7453}" srcOrd="9" destOrd="0" parTransId="{82D3ECBB-5A30-B14E-A461-2478D41D6084}" sibTransId="{9FA99E1C-4F6B-D24E-AF0E-7CE761CE0984}"/>
    <dgm:cxn modelId="{4870AC81-C1E9-A34B-BBF4-E65681E8AAC7}" type="presOf" srcId="{82D3ECBB-5A30-B14E-A461-2478D41D6084}" destId="{09FB4A95-4A4D-E34B-B034-4496801CC384}" srcOrd="0" destOrd="0" presId="urn:microsoft.com/office/officeart/2005/8/layout/hierarchy1"/>
    <dgm:cxn modelId="{48239992-EE3E-4553-9A18-1F0FBAA2642F}" type="presOf" srcId="{8DE45F5F-FD44-45FB-94E7-259AE86CEC54}" destId="{EB50D5A1-0A9E-4695-8300-73E15421AADB}" srcOrd="0" destOrd="0" presId="urn:microsoft.com/office/officeart/2005/8/layout/hierarchy1"/>
    <dgm:cxn modelId="{0603BE9C-0D7B-7143-8704-78823C414E5C}" type="presOf" srcId="{D7FE5640-14FD-B84D-8D26-07CCEC6A7453}" destId="{4AB948AC-4DE8-2B43-9828-816CA1E3F978}" srcOrd="0" destOrd="0" presId="urn:microsoft.com/office/officeart/2005/8/layout/hierarchy1"/>
    <dgm:cxn modelId="{6970459E-31BD-4A3F-A26B-A55E1A237B80}" srcId="{6E05CA93-05CD-49EA-BD56-B3B429FE96C3}" destId="{EC0FBDE3-6DB2-4CCE-94E8-1AF5A51D8D89}" srcOrd="0" destOrd="0" parTransId="{AB08DCB9-7EC7-490F-A77F-24F2E37F822F}" sibTransId="{A39FF8D0-5B54-46E3-A129-0B5EEAC1F24D}"/>
    <dgm:cxn modelId="{129AC4A6-CA94-4177-88F3-A655D0B26D2F}" type="presOf" srcId="{ED46F80E-61D5-470D-9968-566F0254361B}" destId="{840C2381-0605-43FE-A8DD-034747811B3E}" srcOrd="0" destOrd="0" presId="urn:microsoft.com/office/officeart/2005/8/layout/hierarchy1"/>
    <dgm:cxn modelId="{5A0275A9-618F-4393-B86A-7D5CEADCDEA0}" type="presOf" srcId="{ABD83365-DAB1-4091-9920-0B591E3D6478}" destId="{DE35622B-20B3-45AB-94ED-12AF0A9A7627}" srcOrd="0" destOrd="0" presId="urn:microsoft.com/office/officeart/2005/8/layout/hierarchy1"/>
    <dgm:cxn modelId="{E17AEFB4-F9CE-4E9D-8B81-6170B66AA1AE}" type="presOf" srcId="{EC0FBDE3-6DB2-4CCE-94E8-1AF5A51D8D89}" destId="{6848C694-7BB8-4680-A9A5-7593C348819F}" srcOrd="0" destOrd="0" presId="urn:microsoft.com/office/officeart/2005/8/layout/hierarchy1"/>
    <dgm:cxn modelId="{4C2293C3-D2F0-4929-B4F3-1854C44BE320}" type="presOf" srcId="{44451133-CE0F-4FA9-95F6-370BBFC36912}" destId="{11B7E9D5-679F-4599-A181-BFD6CC2B8152}" srcOrd="0" destOrd="0" presId="urn:microsoft.com/office/officeart/2005/8/layout/hierarchy1"/>
    <dgm:cxn modelId="{FF8722CF-EBD4-41B9-A89B-5C57D5EA5379}" srcId="{074AB009-C3D6-47FB-94E0-E4653B3C4DA2}" destId="{8AA6A644-4989-4354-AC36-218DF26964F5}" srcOrd="0" destOrd="0" parTransId="{3259C874-F44B-4DD7-A198-CBCEFE3339CB}" sibTransId="{CD2B2775-5194-4DA1-8832-3FD106BCEFCC}"/>
    <dgm:cxn modelId="{82EBC7D1-E4C9-4D37-86B7-42F69AB1CF15}" type="presOf" srcId="{CCD8E278-8517-4108-A949-7A014D92946F}" destId="{808375AF-ACA3-44AB-B344-7A7D589C2DAE}" srcOrd="0" destOrd="0" presId="urn:microsoft.com/office/officeart/2005/8/layout/hierarchy1"/>
    <dgm:cxn modelId="{2C0835D3-EBCE-44D7-843C-17E19D7ADF94}" type="presOf" srcId="{56BD62EE-C31F-4396-B3F6-294D2BCCE569}" destId="{EBDD76B8-FE24-41FD-84E0-3B408B82E333}" srcOrd="0" destOrd="0" presId="urn:microsoft.com/office/officeart/2005/8/layout/hierarchy1"/>
    <dgm:cxn modelId="{5BE75CD9-8DF2-46B5-9622-655C88C90910}" type="presOf" srcId="{074AB009-C3D6-47FB-94E0-E4653B3C4DA2}" destId="{9F799AE4-48FB-4C2A-AA0B-BC5413A53C89}" srcOrd="0" destOrd="0" presId="urn:microsoft.com/office/officeart/2005/8/layout/hierarchy1"/>
    <dgm:cxn modelId="{9165BEDE-CFCC-4F57-83B1-FCA108874657}" type="presOf" srcId="{30B857BC-5385-4D88-9BD7-1A27934A0C67}" destId="{DF3DBBD8-3B52-48F3-AB77-A43CA2471F04}" srcOrd="0" destOrd="0" presId="urn:microsoft.com/office/officeart/2005/8/layout/hierarchy1"/>
    <dgm:cxn modelId="{DCE437E8-6E5D-431E-9AA6-99198A2A657D}" srcId="{E1D3E7DA-53E6-4176-87F2-DBF6850217A8}" destId="{C98FFEFA-2933-4465-9BA8-04665238C33A}" srcOrd="6" destOrd="0" parTransId="{CFFA51F2-46E9-429D-9ED7-3D49E82E3A43}" sibTransId="{5F454125-D9C6-404A-B56B-5953CA802719}"/>
    <dgm:cxn modelId="{48E3F9E8-8262-490F-BBC3-9E209A84FC02}" srcId="{E1D3E7DA-53E6-4176-87F2-DBF6850217A8}" destId="{DC736FCE-3388-4537-909E-7C51817B41B7}" srcOrd="0" destOrd="0" parTransId="{BD7F7A3C-A5EF-4A5B-B042-DF0D5DB19797}" sibTransId="{E90BC971-D31D-4020-8F56-AC06A89BBE7A}"/>
    <dgm:cxn modelId="{8E93ACF8-BCEF-4E19-BC69-14E44618BA40}" type="presOf" srcId="{6E05CA93-05CD-49EA-BD56-B3B429FE96C3}" destId="{0D1051BC-AE49-4D40-A886-EF97EAE76A18}" srcOrd="0" destOrd="0" presId="urn:microsoft.com/office/officeart/2005/8/layout/hierarchy1"/>
    <dgm:cxn modelId="{DA30F8FB-FDA6-49D4-97A4-17EA3365DE75}" type="presOf" srcId="{D875DFED-64AE-4B45-8549-884E7C83B1BC}" destId="{AE555D43-D2CA-459E-A6C7-EC933AFA9F36}" srcOrd="0" destOrd="0" presId="urn:microsoft.com/office/officeart/2005/8/layout/hierarchy1"/>
    <dgm:cxn modelId="{29FA9386-52BC-413B-995A-1B7118E33863}" type="presParOf" srcId="{9F799AE4-48FB-4C2A-AA0B-BC5413A53C89}" destId="{BD7A7E9D-5B13-4A8F-89ED-DCB18A89EA17}" srcOrd="0" destOrd="0" presId="urn:microsoft.com/office/officeart/2005/8/layout/hierarchy1"/>
    <dgm:cxn modelId="{7AFF777A-84AF-45AE-BFF9-0D6171DA8C48}" type="presParOf" srcId="{BD7A7E9D-5B13-4A8F-89ED-DCB18A89EA17}" destId="{FC007572-591C-494E-A0AC-0507645F13DF}" srcOrd="0" destOrd="0" presId="urn:microsoft.com/office/officeart/2005/8/layout/hierarchy1"/>
    <dgm:cxn modelId="{611A80F7-C7DB-42C5-AFD1-EC34C7685B0C}" type="presParOf" srcId="{FC007572-591C-494E-A0AC-0507645F13DF}" destId="{8B0A91D7-EDA9-4D09-87A9-70033B4E99F6}" srcOrd="0" destOrd="0" presId="urn:microsoft.com/office/officeart/2005/8/layout/hierarchy1"/>
    <dgm:cxn modelId="{06613AE7-0584-4FB8-8D10-EFD1AB0B31EF}" type="presParOf" srcId="{FC007572-591C-494E-A0AC-0507645F13DF}" destId="{F47080BF-659B-4341-9100-8182A7ED537F}" srcOrd="1" destOrd="0" presId="urn:microsoft.com/office/officeart/2005/8/layout/hierarchy1"/>
    <dgm:cxn modelId="{E15ED29F-DFB8-4E64-85A0-D9666F2E22B9}" type="presParOf" srcId="{BD7A7E9D-5B13-4A8F-89ED-DCB18A89EA17}" destId="{42B76DC7-AB2E-46AB-856B-9D1122400F69}" srcOrd="1" destOrd="0" presId="urn:microsoft.com/office/officeart/2005/8/layout/hierarchy1"/>
    <dgm:cxn modelId="{DD9352A7-DA19-478C-A776-8661B4DF40B1}" type="presParOf" srcId="{42B76DC7-AB2E-46AB-856B-9D1122400F69}" destId="{EBDD76B8-FE24-41FD-84E0-3B408B82E333}" srcOrd="0" destOrd="0" presId="urn:microsoft.com/office/officeart/2005/8/layout/hierarchy1"/>
    <dgm:cxn modelId="{7A15129D-7CD2-44D6-B9C9-F2FE138D3153}" type="presParOf" srcId="{42B76DC7-AB2E-46AB-856B-9D1122400F69}" destId="{E2658FD1-C8FF-4DB6-B593-687C82273BFD}" srcOrd="1" destOrd="0" presId="urn:microsoft.com/office/officeart/2005/8/layout/hierarchy1"/>
    <dgm:cxn modelId="{A2FAAF10-A9E2-4D2D-A423-1B39DAB94C12}" type="presParOf" srcId="{E2658FD1-C8FF-4DB6-B593-687C82273BFD}" destId="{A3A2E5FB-F1ED-4D2D-849E-30C7948F5E6C}" srcOrd="0" destOrd="0" presId="urn:microsoft.com/office/officeart/2005/8/layout/hierarchy1"/>
    <dgm:cxn modelId="{4D329F4E-5A05-448A-81F1-77092F5BB09A}" type="presParOf" srcId="{A3A2E5FB-F1ED-4D2D-849E-30C7948F5E6C}" destId="{2C39F322-9F94-4869-8282-DEE373CC1EBD}" srcOrd="0" destOrd="0" presId="urn:microsoft.com/office/officeart/2005/8/layout/hierarchy1"/>
    <dgm:cxn modelId="{436B6ED4-DE04-44D5-AA9C-ABA5166A0C82}" type="presParOf" srcId="{A3A2E5FB-F1ED-4D2D-849E-30C7948F5E6C}" destId="{AC5A3189-C7AE-46EE-B76D-265FD3C0EDFA}" srcOrd="1" destOrd="0" presId="urn:microsoft.com/office/officeart/2005/8/layout/hierarchy1"/>
    <dgm:cxn modelId="{66583FA6-3809-4CCB-8976-DC8BA5BEA4A6}" type="presParOf" srcId="{E2658FD1-C8FF-4DB6-B593-687C82273BFD}" destId="{0337D3A5-CA21-4544-9536-A6DEA2155C1A}" srcOrd="1" destOrd="0" presId="urn:microsoft.com/office/officeart/2005/8/layout/hierarchy1"/>
    <dgm:cxn modelId="{526190CA-83F2-4412-9649-210B914F0E06}" type="presParOf" srcId="{0337D3A5-CA21-4544-9536-A6DEA2155C1A}" destId="{0F74E90F-E61D-4527-84B0-3BCF00B76313}" srcOrd="0" destOrd="0" presId="urn:microsoft.com/office/officeart/2005/8/layout/hierarchy1"/>
    <dgm:cxn modelId="{EC125ACF-C8E0-4B21-ABC6-02E430FD1D02}" type="presParOf" srcId="{0337D3A5-CA21-4544-9536-A6DEA2155C1A}" destId="{C876A9C8-20EC-4155-A11A-DF2C4E11AF84}" srcOrd="1" destOrd="0" presId="urn:microsoft.com/office/officeart/2005/8/layout/hierarchy1"/>
    <dgm:cxn modelId="{9A88204B-A8E4-4D12-A2E3-637B8F70268E}" type="presParOf" srcId="{C876A9C8-20EC-4155-A11A-DF2C4E11AF84}" destId="{526EB7B1-0070-425F-A1BA-5A51F525B481}" srcOrd="0" destOrd="0" presId="urn:microsoft.com/office/officeart/2005/8/layout/hierarchy1"/>
    <dgm:cxn modelId="{F799F3FE-7D2C-45DC-B7C2-6C58F8E2B41C}" type="presParOf" srcId="{526EB7B1-0070-425F-A1BA-5A51F525B481}" destId="{D55026F9-B7CD-4744-9AC0-7C13A12C3D13}" srcOrd="0" destOrd="0" presId="urn:microsoft.com/office/officeart/2005/8/layout/hierarchy1"/>
    <dgm:cxn modelId="{B205A77F-A12E-4850-90C4-5EDC3ADAE3DF}" type="presParOf" srcId="{526EB7B1-0070-425F-A1BA-5A51F525B481}" destId="{5744EBCC-E36F-42D4-AA27-F03F3A336153}" srcOrd="1" destOrd="0" presId="urn:microsoft.com/office/officeart/2005/8/layout/hierarchy1"/>
    <dgm:cxn modelId="{3A9DBAB3-9939-4E9B-9429-75DF6FE6900B}" type="presParOf" srcId="{C876A9C8-20EC-4155-A11A-DF2C4E11AF84}" destId="{2304DAE7-4D80-49BC-950D-1A8EAD250874}" srcOrd="1" destOrd="0" presId="urn:microsoft.com/office/officeart/2005/8/layout/hierarchy1"/>
    <dgm:cxn modelId="{E30CFC56-F027-4417-AF49-BD2181963190}" type="presParOf" srcId="{0337D3A5-CA21-4544-9536-A6DEA2155C1A}" destId="{F138535E-5540-42D5-9961-1C2A6B82AAB2}" srcOrd="2" destOrd="0" presId="urn:microsoft.com/office/officeart/2005/8/layout/hierarchy1"/>
    <dgm:cxn modelId="{6EE7D782-39EF-4572-9A3A-0694DB900EDE}" type="presParOf" srcId="{0337D3A5-CA21-4544-9536-A6DEA2155C1A}" destId="{63385055-9F94-449E-A08B-20DEF1651C18}" srcOrd="3" destOrd="0" presId="urn:microsoft.com/office/officeart/2005/8/layout/hierarchy1"/>
    <dgm:cxn modelId="{E5B0A2FB-B925-4F87-B5D3-391740D6E725}" type="presParOf" srcId="{63385055-9F94-449E-A08B-20DEF1651C18}" destId="{FD2E919A-E773-4F6A-B7B5-FA5477C9EAD7}" srcOrd="0" destOrd="0" presId="urn:microsoft.com/office/officeart/2005/8/layout/hierarchy1"/>
    <dgm:cxn modelId="{E34D0A65-946E-47C7-83E8-CF59AEFE239E}" type="presParOf" srcId="{FD2E919A-E773-4F6A-B7B5-FA5477C9EAD7}" destId="{3124A2AD-D6E4-43BF-A12F-19B20D6D797D}" srcOrd="0" destOrd="0" presId="urn:microsoft.com/office/officeart/2005/8/layout/hierarchy1"/>
    <dgm:cxn modelId="{CCC6282D-B1E7-4A9A-BBC7-E60E40358787}" type="presParOf" srcId="{FD2E919A-E773-4F6A-B7B5-FA5477C9EAD7}" destId="{D371A96A-F26E-45A8-96CD-A4444CF5FBC5}" srcOrd="1" destOrd="0" presId="urn:microsoft.com/office/officeart/2005/8/layout/hierarchy1"/>
    <dgm:cxn modelId="{D5D0D99B-1873-4965-AD17-D6AFDAAD089A}" type="presParOf" srcId="{63385055-9F94-449E-A08B-20DEF1651C18}" destId="{83B94106-B9AA-4061-A275-6D96576B1819}" srcOrd="1" destOrd="0" presId="urn:microsoft.com/office/officeart/2005/8/layout/hierarchy1"/>
    <dgm:cxn modelId="{DCBCE3E0-FB29-4180-BA7E-8FBE4963264A}" type="presParOf" srcId="{0337D3A5-CA21-4544-9536-A6DEA2155C1A}" destId="{52B3FA34-B27A-41B3-A213-BB11FC702307}" srcOrd="4" destOrd="0" presId="urn:microsoft.com/office/officeart/2005/8/layout/hierarchy1"/>
    <dgm:cxn modelId="{C957AB67-FD13-4F6C-864B-36CF8BBF6FCC}" type="presParOf" srcId="{0337D3A5-CA21-4544-9536-A6DEA2155C1A}" destId="{4304F7B9-99DF-47C3-A186-42435BB1ADCE}" srcOrd="5" destOrd="0" presId="urn:microsoft.com/office/officeart/2005/8/layout/hierarchy1"/>
    <dgm:cxn modelId="{EE218FF8-49F2-4DD1-A5CE-F05826651BD2}" type="presParOf" srcId="{4304F7B9-99DF-47C3-A186-42435BB1ADCE}" destId="{557CA9E2-20F8-4F8D-991E-B04B9078F04B}" srcOrd="0" destOrd="0" presId="urn:microsoft.com/office/officeart/2005/8/layout/hierarchy1"/>
    <dgm:cxn modelId="{8E411642-AFEA-4CC3-A5B0-90E06CB01568}" type="presParOf" srcId="{557CA9E2-20F8-4F8D-991E-B04B9078F04B}" destId="{830B3E80-6435-4C47-BBCB-5335DC85AE0D}" srcOrd="0" destOrd="0" presId="urn:microsoft.com/office/officeart/2005/8/layout/hierarchy1"/>
    <dgm:cxn modelId="{3128323E-7A5D-4B42-8AA4-E92E7F931D4D}" type="presParOf" srcId="{557CA9E2-20F8-4F8D-991E-B04B9078F04B}" destId="{808375AF-ACA3-44AB-B344-7A7D589C2DAE}" srcOrd="1" destOrd="0" presId="urn:microsoft.com/office/officeart/2005/8/layout/hierarchy1"/>
    <dgm:cxn modelId="{5C9D2E01-3502-40BD-A9A7-2179CE287FAE}" type="presParOf" srcId="{4304F7B9-99DF-47C3-A186-42435BB1ADCE}" destId="{51EE927A-28FE-43C4-957E-5A05DB0511A1}" srcOrd="1" destOrd="0" presId="urn:microsoft.com/office/officeart/2005/8/layout/hierarchy1"/>
    <dgm:cxn modelId="{11ED87E0-CD64-4145-917F-F2F6D51C7750}" type="presParOf" srcId="{0337D3A5-CA21-4544-9536-A6DEA2155C1A}" destId="{2C39E350-0D32-462E-A317-51499BC4A352}" srcOrd="6" destOrd="0" presId="urn:microsoft.com/office/officeart/2005/8/layout/hierarchy1"/>
    <dgm:cxn modelId="{F27D8060-E075-4F77-A1A5-B19CFE699371}" type="presParOf" srcId="{0337D3A5-CA21-4544-9536-A6DEA2155C1A}" destId="{353EF10E-B44C-44C1-B93F-070EAE6B971A}" srcOrd="7" destOrd="0" presId="urn:microsoft.com/office/officeart/2005/8/layout/hierarchy1"/>
    <dgm:cxn modelId="{95F187B5-E91F-42F0-98C9-C4E9CFC26074}" type="presParOf" srcId="{353EF10E-B44C-44C1-B93F-070EAE6B971A}" destId="{1952ACDD-1403-4A23-A9A5-1CF1DCC59AAB}" srcOrd="0" destOrd="0" presId="urn:microsoft.com/office/officeart/2005/8/layout/hierarchy1"/>
    <dgm:cxn modelId="{E0B52C3A-3E49-4DBD-95CB-19832923BD97}" type="presParOf" srcId="{1952ACDD-1403-4A23-A9A5-1CF1DCC59AAB}" destId="{29DEE782-52AC-447D-8685-794C63695372}" srcOrd="0" destOrd="0" presId="urn:microsoft.com/office/officeart/2005/8/layout/hierarchy1"/>
    <dgm:cxn modelId="{D7127DB6-C746-4E3F-A8C6-BB8A520A077F}" type="presParOf" srcId="{1952ACDD-1403-4A23-A9A5-1CF1DCC59AAB}" destId="{DF3DBBD8-3B52-48F3-AB77-A43CA2471F04}" srcOrd="1" destOrd="0" presId="urn:microsoft.com/office/officeart/2005/8/layout/hierarchy1"/>
    <dgm:cxn modelId="{AC0EC09C-455F-4BE4-A5C7-991E4B80027B}" type="presParOf" srcId="{353EF10E-B44C-44C1-B93F-070EAE6B971A}" destId="{AE7DB457-020F-4F00-8314-0272149E3618}" srcOrd="1" destOrd="0" presId="urn:microsoft.com/office/officeart/2005/8/layout/hierarchy1"/>
    <dgm:cxn modelId="{B87AB9DC-BF1A-47D9-A00D-50F27A8E7B3F}" type="presParOf" srcId="{0337D3A5-CA21-4544-9536-A6DEA2155C1A}" destId="{EB50D5A1-0A9E-4695-8300-73E15421AADB}" srcOrd="8" destOrd="0" presId="urn:microsoft.com/office/officeart/2005/8/layout/hierarchy1"/>
    <dgm:cxn modelId="{791DFE7B-C2A3-422E-9C5A-0BD158661AAE}" type="presParOf" srcId="{0337D3A5-CA21-4544-9536-A6DEA2155C1A}" destId="{B39A334B-1F66-4A20-9046-3F0F945B5C53}" srcOrd="9" destOrd="0" presId="urn:microsoft.com/office/officeart/2005/8/layout/hierarchy1"/>
    <dgm:cxn modelId="{610DEA06-DD08-4A6E-8093-E96EED385186}" type="presParOf" srcId="{B39A334B-1F66-4A20-9046-3F0F945B5C53}" destId="{B322872E-E786-43DC-A310-165D1A18A5D7}" srcOrd="0" destOrd="0" presId="urn:microsoft.com/office/officeart/2005/8/layout/hierarchy1"/>
    <dgm:cxn modelId="{4FD16532-4C85-49C9-9CF3-DB4ED159F877}" type="presParOf" srcId="{B322872E-E786-43DC-A310-165D1A18A5D7}" destId="{9E3C6855-AEDE-4A11-A92D-87607684F30F}" srcOrd="0" destOrd="0" presId="urn:microsoft.com/office/officeart/2005/8/layout/hierarchy1"/>
    <dgm:cxn modelId="{B08B01E1-7F20-4D7D-8BF5-229B38263004}" type="presParOf" srcId="{B322872E-E786-43DC-A310-165D1A18A5D7}" destId="{858D0EDC-A7AD-4797-9A2E-A02DDDE5D1F2}" srcOrd="1" destOrd="0" presId="urn:microsoft.com/office/officeart/2005/8/layout/hierarchy1"/>
    <dgm:cxn modelId="{6B5739D3-9F06-4F62-8319-73590FB12F38}" type="presParOf" srcId="{B39A334B-1F66-4A20-9046-3F0F945B5C53}" destId="{432F3233-BD64-4B91-BFED-2E1E0B9857AC}" srcOrd="1" destOrd="0" presId="urn:microsoft.com/office/officeart/2005/8/layout/hierarchy1"/>
    <dgm:cxn modelId="{F8FA70B5-37B7-45C2-B5D4-7C45CCD2DFFB}" type="presParOf" srcId="{0337D3A5-CA21-4544-9536-A6DEA2155C1A}" destId="{11B7E9D5-679F-4599-A181-BFD6CC2B8152}" srcOrd="10" destOrd="0" presId="urn:microsoft.com/office/officeart/2005/8/layout/hierarchy1"/>
    <dgm:cxn modelId="{16A86231-B13F-40F1-84AF-D4A00A6A88C0}" type="presParOf" srcId="{0337D3A5-CA21-4544-9536-A6DEA2155C1A}" destId="{68BE2BD9-5902-4CF3-A918-D62AF3F72D36}" srcOrd="11" destOrd="0" presId="urn:microsoft.com/office/officeart/2005/8/layout/hierarchy1"/>
    <dgm:cxn modelId="{ECAC8FCD-171A-4F2D-814F-4A216BCDD718}" type="presParOf" srcId="{68BE2BD9-5902-4CF3-A918-D62AF3F72D36}" destId="{E830C673-81CF-4C12-A86E-ABA17185E43C}" srcOrd="0" destOrd="0" presId="urn:microsoft.com/office/officeart/2005/8/layout/hierarchy1"/>
    <dgm:cxn modelId="{D73D2A1F-FE93-4A26-A2C0-2BD19D75DAE9}" type="presParOf" srcId="{E830C673-81CF-4C12-A86E-ABA17185E43C}" destId="{06BCAEC6-DA9D-47F7-85FB-86758F277F5A}" srcOrd="0" destOrd="0" presId="urn:microsoft.com/office/officeart/2005/8/layout/hierarchy1"/>
    <dgm:cxn modelId="{A696D8C8-FC92-4518-945A-2F902F100866}" type="presParOf" srcId="{E830C673-81CF-4C12-A86E-ABA17185E43C}" destId="{DE35622B-20B3-45AB-94ED-12AF0A9A7627}" srcOrd="1" destOrd="0" presId="urn:microsoft.com/office/officeart/2005/8/layout/hierarchy1"/>
    <dgm:cxn modelId="{514E0495-3CA2-4689-BB3F-68CA0476F1C9}" type="presParOf" srcId="{68BE2BD9-5902-4CF3-A918-D62AF3F72D36}" destId="{89CEA3F8-ABE0-45C3-B19E-73F7BC3326DC}" srcOrd="1" destOrd="0" presId="urn:microsoft.com/office/officeart/2005/8/layout/hierarchy1"/>
    <dgm:cxn modelId="{09C46230-EE00-4143-AB8F-835C0F42D9E3}" type="presParOf" srcId="{0337D3A5-CA21-4544-9536-A6DEA2155C1A}" destId="{45A00117-FA62-4663-9936-32642D82DB33}" srcOrd="12" destOrd="0" presId="urn:microsoft.com/office/officeart/2005/8/layout/hierarchy1"/>
    <dgm:cxn modelId="{97A26AED-4D06-45D5-A01D-841D9F5C5945}" type="presParOf" srcId="{0337D3A5-CA21-4544-9536-A6DEA2155C1A}" destId="{C2B1C879-BB9C-46B4-B3D5-048CA0D4312A}" srcOrd="13" destOrd="0" presId="urn:microsoft.com/office/officeart/2005/8/layout/hierarchy1"/>
    <dgm:cxn modelId="{6E8144DB-E090-465D-848A-FCD5D38B8F6B}" type="presParOf" srcId="{C2B1C879-BB9C-46B4-B3D5-048CA0D4312A}" destId="{1CA8FCD2-1018-4EC8-9329-CC11989992C3}" srcOrd="0" destOrd="0" presId="urn:microsoft.com/office/officeart/2005/8/layout/hierarchy1"/>
    <dgm:cxn modelId="{73BCC9FE-53BB-42A0-A271-DAEB8EE17DDF}" type="presParOf" srcId="{1CA8FCD2-1018-4EC8-9329-CC11989992C3}" destId="{C1D6A3BA-22DB-4CBD-803A-068368219DF2}" srcOrd="0" destOrd="0" presId="urn:microsoft.com/office/officeart/2005/8/layout/hierarchy1"/>
    <dgm:cxn modelId="{58C82F5E-93F4-4CE7-8EAF-C04FD254873D}" type="presParOf" srcId="{1CA8FCD2-1018-4EC8-9329-CC11989992C3}" destId="{BCE8677C-5E5A-43E4-BC78-2E4B6DC1617E}" srcOrd="1" destOrd="0" presId="urn:microsoft.com/office/officeart/2005/8/layout/hierarchy1"/>
    <dgm:cxn modelId="{03A9E1E9-98CD-4448-BE8E-4D88BB0C9005}" type="presParOf" srcId="{C2B1C879-BB9C-46B4-B3D5-048CA0D4312A}" destId="{95AA1687-8841-43BE-86C3-C0467CC080A1}" srcOrd="1" destOrd="0" presId="urn:microsoft.com/office/officeart/2005/8/layout/hierarchy1"/>
    <dgm:cxn modelId="{0AE8021A-B887-4A73-B2B8-33B816FC3518}" type="presParOf" srcId="{0337D3A5-CA21-4544-9536-A6DEA2155C1A}" destId="{DEE16019-FD51-443F-AACF-26F7770FE1E3}" srcOrd="14" destOrd="0" presId="urn:microsoft.com/office/officeart/2005/8/layout/hierarchy1"/>
    <dgm:cxn modelId="{64BEAB06-0BCB-43F8-9B37-FA78DF31E615}" type="presParOf" srcId="{0337D3A5-CA21-4544-9536-A6DEA2155C1A}" destId="{508BE685-EDF6-4FBD-9F1D-C7AEFD1065F7}" srcOrd="15" destOrd="0" presId="urn:microsoft.com/office/officeart/2005/8/layout/hierarchy1"/>
    <dgm:cxn modelId="{A2FBE47D-F032-49B6-A131-75D67F2D56BE}" type="presParOf" srcId="{508BE685-EDF6-4FBD-9F1D-C7AEFD1065F7}" destId="{3EA9131E-A4E8-4359-981F-D30675D2C13D}" srcOrd="0" destOrd="0" presId="urn:microsoft.com/office/officeart/2005/8/layout/hierarchy1"/>
    <dgm:cxn modelId="{DAB57DEA-D076-4D39-8E47-6DBB3C2CD8B9}" type="presParOf" srcId="{3EA9131E-A4E8-4359-981F-D30675D2C13D}" destId="{46311A8F-0B84-40D9-B071-F6505AA6FDD7}" srcOrd="0" destOrd="0" presId="urn:microsoft.com/office/officeart/2005/8/layout/hierarchy1"/>
    <dgm:cxn modelId="{D97DD8B8-2A53-4AE1-A277-72389A44A9A3}" type="presParOf" srcId="{3EA9131E-A4E8-4359-981F-D30675D2C13D}" destId="{AE555D43-D2CA-459E-A6C7-EC933AFA9F36}" srcOrd="1" destOrd="0" presId="urn:microsoft.com/office/officeart/2005/8/layout/hierarchy1"/>
    <dgm:cxn modelId="{44ECFC4D-A6C8-48E7-B159-846D98207B08}" type="presParOf" srcId="{508BE685-EDF6-4FBD-9F1D-C7AEFD1065F7}" destId="{4B93CCC4-7E6C-4BC3-A046-15343D20B3F7}" srcOrd="1" destOrd="0" presId="urn:microsoft.com/office/officeart/2005/8/layout/hierarchy1"/>
    <dgm:cxn modelId="{A3A5AFB6-10E7-42A7-B46F-4044FC461F66}" type="presParOf" srcId="{0337D3A5-CA21-4544-9536-A6DEA2155C1A}" destId="{840C2381-0605-43FE-A8DD-034747811B3E}" srcOrd="16" destOrd="0" presId="urn:microsoft.com/office/officeart/2005/8/layout/hierarchy1"/>
    <dgm:cxn modelId="{78414D2B-0218-489C-BEE3-321750F01D80}" type="presParOf" srcId="{0337D3A5-CA21-4544-9536-A6DEA2155C1A}" destId="{AA6120BC-EACB-455A-8FE5-A89D135E289A}" srcOrd="17" destOrd="0" presId="urn:microsoft.com/office/officeart/2005/8/layout/hierarchy1"/>
    <dgm:cxn modelId="{447B908F-99C0-418C-A0A8-C1426B9E9B4E}" type="presParOf" srcId="{AA6120BC-EACB-455A-8FE5-A89D135E289A}" destId="{611A1BB7-7E36-4E28-8D37-5CE83EBF95E5}" srcOrd="0" destOrd="0" presId="urn:microsoft.com/office/officeart/2005/8/layout/hierarchy1"/>
    <dgm:cxn modelId="{6F513338-8316-4534-96D0-B21FE2648467}" type="presParOf" srcId="{611A1BB7-7E36-4E28-8D37-5CE83EBF95E5}" destId="{4E673936-94EA-45F2-9790-A31FB0988B0F}" srcOrd="0" destOrd="0" presId="urn:microsoft.com/office/officeart/2005/8/layout/hierarchy1"/>
    <dgm:cxn modelId="{8BA2BDD8-4B0E-460B-9285-D2065179260B}" type="presParOf" srcId="{611A1BB7-7E36-4E28-8D37-5CE83EBF95E5}" destId="{4315B24B-4E89-423D-9693-54C62E001ABC}" srcOrd="1" destOrd="0" presId="urn:microsoft.com/office/officeart/2005/8/layout/hierarchy1"/>
    <dgm:cxn modelId="{86F37891-1A28-4BB8-A091-6874CD4B3BBB}" type="presParOf" srcId="{AA6120BC-EACB-455A-8FE5-A89D135E289A}" destId="{8F0A2506-8214-4BEA-8BD2-1BC88D60986F}" srcOrd="1" destOrd="0" presId="urn:microsoft.com/office/officeart/2005/8/layout/hierarchy1"/>
    <dgm:cxn modelId="{DF0E1DC5-7468-0742-8CC6-A48D3711F5CD}" type="presParOf" srcId="{0337D3A5-CA21-4544-9536-A6DEA2155C1A}" destId="{09FB4A95-4A4D-E34B-B034-4496801CC384}" srcOrd="18" destOrd="0" presId="urn:microsoft.com/office/officeart/2005/8/layout/hierarchy1"/>
    <dgm:cxn modelId="{87F8E8D7-011C-3D41-954B-B6B134B454C2}" type="presParOf" srcId="{0337D3A5-CA21-4544-9536-A6DEA2155C1A}" destId="{578798F5-6916-A94E-AA9F-5961058CA8B1}" srcOrd="19" destOrd="0" presId="urn:microsoft.com/office/officeart/2005/8/layout/hierarchy1"/>
    <dgm:cxn modelId="{12E32D89-388F-5A47-AD5C-35B997041875}" type="presParOf" srcId="{578798F5-6916-A94E-AA9F-5961058CA8B1}" destId="{74E840F6-DF31-734A-8FFA-2CAAAC1E41EF}" srcOrd="0" destOrd="0" presId="urn:microsoft.com/office/officeart/2005/8/layout/hierarchy1"/>
    <dgm:cxn modelId="{99068726-B143-924E-BC10-0DCBF7D4F990}" type="presParOf" srcId="{74E840F6-DF31-734A-8FFA-2CAAAC1E41EF}" destId="{2F2FB6EE-A046-A346-8781-FE897DE92706}" srcOrd="0" destOrd="0" presId="urn:microsoft.com/office/officeart/2005/8/layout/hierarchy1"/>
    <dgm:cxn modelId="{27856D37-76BB-7D4D-ADEF-598BFF600C1D}" type="presParOf" srcId="{74E840F6-DF31-734A-8FFA-2CAAAC1E41EF}" destId="{4AB948AC-4DE8-2B43-9828-816CA1E3F978}" srcOrd="1" destOrd="0" presId="urn:microsoft.com/office/officeart/2005/8/layout/hierarchy1"/>
    <dgm:cxn modelId="{A7AA17F5-904A-4246-AFCB-9B12BFD6A25C}" type="presParOf" srcId="{578798F5-6916-A94E-AA9F-5961058CA8B1}" destId="{2DB6A0AB-C16E-FF4F-A380-16FB5A5C9E95}" srcOrd="1" destOrd="0" presId="urn:microsoft.com/office/officeart/2005/8/layout/hierarchy1"/>
    <dgm:cxn modelId="{87089D9F-57AF-40AA-8BF6-7246391F8DB7}" type="presParOf" srcId="{42B76DC7-AB2E-46AB-856B-9D1122400F69}" destId="{2FAF0D60-9CCA-41DA-B03E-2484212BDF5F}" srcOrd="2" destOrd="0" presId="urn:microsoft.com/office/officeart/2005/8/layout/hierarchy1"/>
    <dgm:cxn modelId="{6B2AC8BC-7988-46D7-B3D7-E8189E02B823}" type="presParOf" srcId="{42B76DC7-AB2E-46AB-856B-9D1122400F69}" destId="{D4C40152-A98A-4DC7-A2F6-7A9B9A457982}" srcOrd="3" destOrd="0" presId="urn:microsoft.com/office/officeart/2005/8/layout/hierarchy1"/>
    <dgm:cxn modelId="{3FE14E39-4AD6-4F41-AFE4-7FD8F5D530B8}" type="presParOf" srcId="{D4C40152-A98A-4DC7-A2F6-7A9B9A457982}" destId="{684EDAEE-D299-4B52-835F-6A10A2CAD60E}" srcOrd="0" destOrd="0" presId="urn:microsoft.com/office/officeart/2005/8/layout/hierarchy1"/>
    <dgm:cxn modelId="{50F4B7D5-6929-4100-B675-9600268E5F9F}" type="presParOf" srcId="{684EDAEE-D299-4B52-835F-6A10A2CAD60E}" destId="{FACD6E8F-10FF-476C-9C7D-B4540D18758D}" srcOrd="0" destOrd="0" presId="urn:microsoft.com/office/officeart/2005/8/layout/hierarchy1"/>
    <dgm:cxn modelId="{0F946E75-A842-4259-BA0F-113BD4679575}" type="presParOf" srcId="{684EDAEE-D299-4B52-835F-6A10A2CAD60E}" destId="{0D1051BC-AE49-4D40-A886-EF97EAE76A18}" srcOrd="1" destOrd="0" presId="urn:microsoft.com/office/officeart/2005/8/layout/hierarchy1"/>
    <dgm:cxn modelId="{42080AD5-40EA-4C7E-9595-6FBA603DDC99}" type="presParOf" srcId="{D4C40152-A98A-4DC7-A2F6-7A9B9A457982}" destId="{CB7750EE-C5FA-47A4-B56A-F31ECB7702E7}" srcOrd="1" destOrd="0" presId="urn:microsoft.com/office/officeart/2005/8/layout/hierarchy1"/>
    <dgm:cxn modelId="{235F7769-2144-4B24-96F5-016CD52EA4B9}" type="presParOf" srcId="{CB7750EE-C5FA-47A4-B56A-F31ECB7702E7}" destId="{D02EB43B-3AD1-44C7-A818-037A0BC760AC}" srcOrd="0" destOrd="0" presId="urn:microsoft.com/office/officeart/2005/8/layout/hierarchy1"/>
    <dgm:cxn modelId="{5E794ED8-D0A0-4171-95E6-7BA3DB741D2B}" type="presParOf" srcId="{CB7750EE-C5FA-47A4-B56A-F31ECB7702E7}" destId="{5D3E1B4D-F73E-42C4-B854-EDCC9AD8BB08}" srcOrd="1" destOrd="0" presId="urn:microsoft.com/office/officeart/2005/8/layout/hierarchy1"/>
    <dgm:cxn modelId="{2AD46F8E-12EC-4511-8363-0F834FD83408}" type="presParOf" srcId="{5D3E1B4D-F73E-42C4-B854-EDCC9AD8BB08}" destId="{C9FBA822-119C-484E-A1F1-744B6448FA9B}" srcOrd="0" destOrd="0" presId="urn:microsoft.com/office/officeart/2005/8/layout/hierarchy1"/>
    <dgm:cxn modelId="{719EDAD7-20F8-48EA-B1CF-1454B1380A60}" type="presParOf" srcId="{C9FBA822-119C-484E-A1F1-744B6448FA9B}" destId="{527012D3-4ACE-45F7-B432-59A7659A81C4}" srcOrd="0" destOrd="0" presId="urn:microsoft.com/office/officeart/2005/8/layout/hierarchy1"/>
    <dgm:cxn modelId="{05FF58BF-442E-4432-8845-4F06246D6603}" type="presParOf" srcId="{C9FBA822-119C-484E-A1F1-744B6448FA9B}" destId="{6848C694-7BB8-4680-A9A5-7593C348819F}" srcOrd="1" destOrd="0" presId="urn:microsoft.com/office/officeart/2005/8/layout/hierarchy1"/>
    <dgm:cxn modelId="{520EDA82-D141-4EB7-A06D-C63A090AFCCA}" type="presParOf" srcId="{5D3E1B4D-F73E-42C4-B854-EDCC9AD8BB08}" destId="{1D872C70-FB77-46D9-8031-BF455680A134}"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B43B-3AD1-44C7-A818-037A0BC760AC}">
      <dsp:nvSpPr>
        <dsp:cNvPr id="0" name=""/>
        <dsp:cNvSpPr/>
      </dsp:nvSpPr>
      <dsp:spPr>
        <a:xfrm>
          <a:off x="8415396" y="2006872"/>
          <a:ext cx="91440" cy="193324"/>
        </a:xfrm>
        <a:custGeom>
          <a:avLst/>
          <a:gdLst/>
          <a:ahLst/>
          <a:cxnLst/>
          <a:rect l="0" t="0" r="0" b="0"/>
          <a:pathLst>
            <a:path>
              <a:moveTo>
                <a:pt x="45720" y="0"/>
              </a:moveTo>
              <a:lnTo>
                <a:pt x="45720"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F0D60-9CCA-41DA-B03E-2484212BDF5F}">
      <dsp:nvSpPr>
        <dsp:cNvPr id="0" name=""/>
        <dsp:cNvSpPr/>
      </dsp:nvSpPr>
      <dsp:spPr>
        <a:xfrm>
          <a:off x="6226900" y="1391447"/>
          <a:ext cx="2234215" cy="193324"/>
        </a:xfrm>
        <a:custGeom>
          <a:avLst/>
          <a:gdLst/>
          <a:ahLst/>
          <a:cxnLst/>
          <a:rect l="0" t="0" r="0" b="0"/>
          <a:pathLst>
            <a:path>
              <a:moveTo>
                <a:pt x="0" y="0"/>
              </a:moveTo>
              <a:lnTo>
                <a:pt x="0" y="131744"/>
              </a:lnTo>
              <a:lnTo>
                <a:pt x="2234215" y="131744"/>
              </a:lnTo>
              <a:lnTo>
                <a:pt x="2234215" y="1933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B4A95-4A4D-E34B-B034-4496801CC384}">
      <dsp:nvSpPr>
        <dsp:cNvPr id="0" name=""/>
        <dsp:cNvSpPr/>
      </dsp:nvSpPr>
      <dsp:spPr>
        <a:xfrm>
          <a:off x="4029616" y="2006872"/>
          <a:ext cx="3619057" cy="193324"/>
        </a:xfrm>
        <a:custGeom>
          <a:avLst/>
          <a:gdLst/>
          <a:ahLst/>
          <a:cxnLst/>
          <a:rect l="0" t="0" r="0" b="0"/>
          <a:pathLst>
            <a:path>
              <a:moveTo>
                <a:pt x="0" y="0"/>
              </a:moveTo>
              <a:lnTo>
                <a:pt x="0" y="131744"/>
              </a:lnTo>
              <a:lnTo>
                <a:pt x="3619057" y="131744"/>
              </a:lnTo>
              <a:lnTo>
                <a:pt x="3619057"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0C2381-0605-43FE-A8DD-034747811B3E}">
      <dsp:nvSpPr>
        <dsp:cNvPr id="0" name=""/>
        <dsp:cNvSpPr/>
      </dsp:nvSpPr>
      <dsp:spPr>
        <a:xfrm>
          <a:off x="4029616" y="2006872"/>
          <a:ext cx="2806615" cy="193324"/>
        </a:xfrm>
        <a:custGeom>
          <a:avLst/>
          <a:gdLst/>
          <a:ahLst/>
          <a:cxnLst/>
          <a:rect l="0" t="0" r="0" b="0"/>
          <a:pathLst>
            <a:path>
              <a:moveTo>
                <a:pt x="0" y="0"/>
              </a:moveTo>
              <a:lnTo>
                <a:pt x="0" y="131744"/>
              </a:lnTo>
              <a:lnTo>
                <a:pt x="2806615" y="131744"/>
              </a:lnTo>
              <a:lnTo>
                <a:pt x="2806615"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E16019-FD51-443F-AACF-26F7770FE1E3}">
      <dsp:nvSpPr>
        <dsp:cNvPr id="0" name=""/>
        <dsp:cNvSpPr/>
      </dsp:nvSpPr>
      <dsp:spPr>
        <a:xfrm>
          <a:off x="4029616" y="2006872"/>
          <a:ext cx="1994173" cy="193324"/>
        </a:xfrm>
        <a:custGeom>
          <a:avLst/>
          <a:gdLst/>
          <a:ahLst/>
          <a:cxnLst/>
          <a:rect l="0" t="0" r="0" b="0"/>
          <a:pathLst>
            <a:path>
              <a:moveTo>
                <a:pt x="0" y="0"/>
              </a:moveTo>
              <a:lnTo>
                <a:pt x="0" y="131744"/>
              </a:lnTo>
              <a:lnTo>
                <a:pt x="1994173" y="131744"/>
              </a:lnTo>
              <a:lnTo>
                <a:pt x="1994173"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00117-FA62-4663-9936-32642D82DB33}">
      <dsp:nvSpPr>
        <dsp:cNvPr id="0" name=""/>
        <dsp:cNvSpPr/>
      </dsp:nvSpPr>
      <dsp:spPr>
        <a:xfrm>
          <a:off x="4029616" y="2006872"/>
          <a:ext cx="1181731" cy="193324"/>
        </a:xfrm>
        <a:custGeom>
          <a:avLst/>
          <a:gdLst/>
          <a:ahLst/>
          <a:cxnLst/>
          <a:rect l="0" t="0" r="0" b="0"/>
          <a:pathLst>
            <a:path>
              <a:moveTo>
                <a:pt x="0" y="0"/>
              </a:moveTo>
              <a:lnTo>
                <a:pt x="0" y="131744"/>
              </a:lnTo>
              <a:lnTo>
                <a:pt x="1181731" y="131744"/>
              </a:lnTo>
              <a:lnTo>
                <a:pt x="1181731"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B7E9D5-679F-4599-A181-BFD6CC2B8152}">
      <dsp:nvSpPr>
        <dsp:cNvPr id="0" name=""/>
        <dsp:cNvSpPr/>
      </dsp:nvSpPr>
      <dsp:spPr>
        <a:xfrm>
          <a:off x="4029616" y="2006872"/>
          <a:ext cx="369288" cy="193324"/>
        </a:xfrm>
        <a:custGeom>
          <a:avLst/>
          <a:gdLst/>
          <a:ahLst/>
          <a:cxnLst/>
          <a:rect l="0" t="0" r="0" b="0"/>
          <a:pathLst>
            <a:path>
              <a:moveTo>
                <a:pt x="0" y="0"/>
              </a:moveTo>
              <a:lnTo>
                <a:pt x="0" y="131744"/>
              </a:lnTo>
              <a:lnTo>
                <a:pt x="369288" y="131744"/>
              </a:lnTo>
              <a:lnTo>
                <a:pt x="369288"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50D5A1-0A9E-4695-8300-73E15421AADB}">
      <dsp:nvSpPr>
        <dsp:cNvPr id="0" name=""/>
        <dsp:cNvSpPr/>
      </dsp:nvSpPr>
      <dsp:spPr>
        <a:xfrm>
          <a:off x="3586463" y="2006872"/>
          <a:ext cx="443153" cy="193324"/>
        </a:xfrm>
        <a:custGeom>
          <a:avLst/>
          <a:gdLst/>
          <a:ahLst/>
          <a:cxnLst/>
          <a:rect l="0" t="0" r="0" b="0"/>
          <a:pathLst>
            <a:path>
              <a:moveTo>
                <a:pt x="443153" y="0"/>
              </a:moveTo>
              <a:lnTo>
                <a:pt x="443153" y="131744"/>
              </a:lnTo>
              <a:lnTo>
                <a:pt x="0" y="131744"/>
              </a:lnTo>
              <a:lnTo>
                <a:pt x="0"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9E350-0D32-462E-A317-51499BC4A352}">
      <dsp:nvSpPr>
        <dsp:cNvPr id="0" name=""/>
        <dsp:cNvSpPr/>
      </dsp:nvSpPr>
      <dsp:spPr>
        <a:xfrm>
          <a:off x="2774021" y="2006872"/>
          <a:ext cx="1255595" cy="193324"/>
        </a:xfrm>
        <a:custGeom>
          <a:avLst/>
          <a:gdLst/>
          <a:ahLst/>
          <a:cxnLst/>
          <a:rect l="0" t="0" r="0" b="0"/>
          <a:pathLst>
            <a:path>
              <a:moveTo>
                <a:pt x="1255595" y="0"/>
              </a:moveTo>
              <a:lnTo>
                <a:pt x="1255595" y="131744"/>
              </a:lnTo>
              <a:lnTo>
                <a:pt x="0" y="131744"/>
              </a:lnTo>
              <a:lnTo>
                <a:pt x="0"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3FA34-B27A-41B3-A213-BB11FC702307}">
      <dsp:nvSpPr>
        <dsp:cNvPr id="0" name=""/>
        <dsp:cNvSpPr/>
      </dsp:nvSpPr>
      <dsp:spPr>
        <a:xfrm>
          <a:off x="1961578" y="2006872"/>
          <a:ext cx="2068037" cy="193324"/>
        </a:xfrm>
        <a:custGeom>
          <a:avLst/>
          <a:gdLst/>
          <a:ahLst/>
          <a:cxnLst/>
          <a:rect l="0" t="0" r="0" b="0"/>
          <a:pathLst>
            <a:path>
              <a:moveTo>
                <a:pt x="2068037" y="0"/>
              </a:moveTo>
              <a:lnTo>
                <a:pt x="2068037" y="131744"/>
              </a:lnTo>
              <a:lnTo>
                <a:pt x="0" y="131744"/>
              </a:lnTo>
              <a:lnTo>
                <a:pt x="0"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8535E-5540-42D5-9961-1C2A6B82AAB2}">
      <dsp:nvSpPr>
        <dsp:cNvPr id="0" name=""/>
        <dsp:cNvSpPr/>
      </dsp:nvSpPr>
      <dsp:spPr>
        <a:xfrm>
          <a:off x="1149136" y="2006872"/>
          <a:ext cx="2880479" cy="193324"/>
        </a:xfrm>
        <a:custGeom>
          <a:avLst/>
          <a:gdLst/>
          <a:ahLst/>
          <a:cxnLst/>
          <a:rect l="0" t="0" r="0" b="0"/>
          <a:pathLst>
            <a:path>
              <a:moveTo>
                <a:pt x="2880479" y="0"/>
              </a:moveTo>
              <a:lnTo>
                <a:pt x="2880479" y="131744"/>
              </a:lnTo>
              <a:lnTo>
                <a:pt x="0" y="131744"/>
              </a:lnTo>
              <a:lnTo>
                <a:pt x="0"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4E90F-E61D-4527-84B0-3BCF00B76313}">
      <dsp:nvSpPr>
        <dsp:cNvPr id="0" name=""/>
        <dsp:cNvSpPr/>
      </dsp:nvSpPr>
      <dsp:spPr>
        <a:xfrm>
          <a:off x="336694" y="2006872"/>
          <a:ext cx="3692921" cy="193324"/>
        </a:xfrm>
        <a:custGeom>
          <a:avLst/>
          <a:gdLst/>
          <a:ahLst/>
          <a:cxnLst/>
          <a:rect l="0" t="0" r="0" b="0"/>
          <a:pathLst>
            <a:path>
              <a:moveTo>
                <a:pt x="3692921" y="0"/>
              </a:moveTo>
              <a:lnTo>
                <a:pt x="3692921" y="131744"/>
              </a:lnTo>
              <a:lnTo>
                <a:pt x="0" y="131744"/>
              </a:lnTo>
              <a:lnTo>
                <a:pt x="0" y="1933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DD76B8-FE24-41FD-84E0-3B408B82E333}">
      <dsp:nvSpPr>
        <dsp:cNvPr id="0" name=""/>
        <dsp:cNvSpPr/>
      </dsp:nvSpPr>
      <dsp:spPr>
        <a:xfrm>
          <a:off x="4029616" y="1391447"/>
          <a:ext cx="2197283" cy="193324"/>
        </a:xfrm>
        <a:custGeom>
          <a:avLst/>
          <a:gdLst/>
          <a:ahLst/>
          <a:cxnLst/>
          <a:rect l="0" t="0" r="0" b="0"/>
          <a:pathLst>
            <a:path>
              <a:moveTo>
                <a:pt x="2197283" y="0"/>
              </a:moveTo>
              <a:lnTo>
                <a:pt x="2197283" y="131744"/>
              </a:lnTo>
              <a:lnTo>
                <a:pt x="0" y="131744"/>
              </a:lnTo>
              <a:lnTo>
                <a:pt x="0" y="1933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0A91D7-EDA9-4D09-87A9-70033B4E99F6}">
      <dsp:nvSpPr>
        <dsp:cNvPr id="0" name=""/>
        <dsp:cNvSpPr/>
      </dsp:nvSpPr>
      <dsp:spPr>
        <a:xfrm>
          <a:off x="5894537" y="969347"/>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080BF-659B-4341-9100-8182A7ED537F}">
      <dsp:nvSpPr>
        <dsp:cNvPr id="0" name=""/>
        <dsp:cNvSpPr/>
      </dsp:nvSpPr>
      <dsp:spPr>
        <a:xfrm>
          <a:off x="5968395" y="103951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BRH</a:t>
          </a:r>
        </a:p>
      </dsp:txBody>
      <dsp:txXfrm>
        <a:off x="5980758" y="1051875"/>
        <a:ext cx="639999" cy="397374"/>
      </dsp:txXfrm>
    </dsp:sp>
    <dsp:sp modelId="{2C39F322-9F94-4869-8282-DEE373CC1EBD}">
      <dsp:nvSpPr>
        <dsp:cNvPr id="0" name=""/>
        <dsp:cNvSpPr/>
      </dsp:nvSpPr>
      <dsp:spPr>
        <a:xfrm>
          <a:off x="3697253" y="1584771"/>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A3189-C7AE-46EE-B76D-265FD3C0EDFA}">
      <dsp:nvSpPr>
        <dsp:cNvPr id="0" name=""/>
        <dsp:cNvSpPr/>
      </dsp:nvSpPr>
      <dsp:spPr>
        <a:xfrm>
          <a:off x="3771112" y="1654937"/>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DSBIF</a:t>
          </a:r>
        </a:p>
      </dsp:txBody>
      <dsp:txXfrm>
        <a:off x="3783475" y="1667300"/>
        <a:ext cx="639999" cy="397374"/>
      </dsp:txXfrm>
    </dsp:sp>
    <dsp:sp modelId="{D55026F9-B7CD-4744-9AC0-7C13A12C3D13}">
      <dsp:nvSpPr>
        <dsp:cNvPr id="0" name=""/>
        <dsp:cNvSpPr/>
      </dsp:nvSpPr>
      <dsp:spPr>
        <a:xfrm>
          <a:off x="4331"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4EBCC-E36F-42D4-AA27-F03F3A336153}">
      <dsp:nvSpPr>
        <dsp:cNvPr id="0" name=""/>
        <dsp:cNvSpPr/>
      </dsp:nvSpPr>
      <dsp:spPr>
        <a:xfrm>
          <a:off x="78190"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a:t>
          </a:r>
        </a:p>
      </dsp:txBody>
      <dsp:txXfrm>
        <a:off x="90553" y="2282725"/>
        <a:ext cx="639999" cy="397374"/>
      </dsp:txXfrm>
    </dsp:sp>
    <dsp:sp modelId="{3124A2AD-D6E4-43BF-A12F-19B20D6D797D}">
      <dsp:nvSpPr>
        <dsp:cNvPr id="0" name=""/>
        <dsp:cNvSpPr/>
      </dsp:nvSpPr>
      <dsp:spPr>
        <a:xfrm>
          <a:off x="816774"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1A96A-F26E-45A8-96CD-A4444CF5FBC5}">
      <dsp:nvSpPr>
        <dsp:cNvPr id="0" name=""/>
        <dsp:cNvSpPr/>
      </dsp:nvSpPr>
      <dsp:spPr>
        <a:xfrm>
          <a:off x="890632"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SFD</a:t>
          </a:r>
        </a:p>
      </dsp:txBody>
      <dsp:txXfrm>
        <a:off x="902995" y="2282725"/>
        <a:ext cx="639999" cy="397374"/>
      </dsp:txXfrm>
    </dsp:sp>
    <dsp:sp modelId="{830B3E80-6435-4C47-BBCB-5335DC85AE0D}">
      <dsp:nvSpPr>
        <dsp:cNvPr id="0" name=""/>
        <dsp:cNvSpPr/>
      </dsp:nvSpPr>
      <dsp:spPr>
        <a:xfrm>
          <a:off x="1629216"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375AF-ACA3-44AB-B344-7A7D589C2DAE}">
      <dsp:nvSpPr>
        <dsp:cNvPr id="0" name=""/>
        <dsp:cNvSpPr/>
      </dsp:nvSpPr>
      <dsp:spPr>
        <a:xfrm>
          <a:off x="1703074"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MT</a:t>
          </a:r>
        </a:p>
      </dsp:txBody>
      <dsp:txXfrm>
        <a:off x="1715437" y="2282725"/>
        <a:ext cx="639999" cy="397374"/>
      </dsp:txXfrm>
    </dsp:sp>
    <dsp:sp modelId="{29DEE782-52AC-447D-8685-794C63695372}">
      <dsp:nvSpPr>
        <dsp:cNvPr id="0" name=""/>
        <dsp:cNvSpPr/>
      </dsp:nvSpPr>
      <dsp:spPr>
        <a:xfrm>
          <a:off x="2441658"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DBBD8-3B52-48F3-AB77-A43CA2471F04}">
      <dsp:nvSpPr>
        <dsp:cNvPr id="0" name=""/>
        <dsp:cNvSpPr/>
      </dsp:nvSpPr>
      <dsp:spPr>
        <a:xfrm>
          <a:off x="2515516"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BC</a:t>
          </a:r>
        </a:p>
      </dsp:txBody>
      <dsp:txXfrm>
        <a:off x="2527879" y="2282725"/>
        <a:ext cx="639999" cy="397374"/>
      </dsp:txXfrm>
    </dsp:sp>
    <dsp:sp modelId="{9E3C6855-AEDE-4A11-A92D-87607684F30F}">
      <dsp:nvSpPr>
        <dsp:cNvPr id="0" name=""/>
        <dsp:cNvSpPr/>
      </dsp:nvSpPr>
      <dsp:spPr>
        <a:xfrm>
          <a:off x="3254100"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8D0EDC-A7AD-4797-9A2E-A02DDDE5D1F2}">
      <dsp:nvSpPr>
        <dsp:cNvPr id="0" name=""/>
        <dsp:cNvSpPr/>
      </dsp:nvSpPr>
      <dsp:spPr>
        <a:xfrm>
          <a:off x="3327958"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SPI</a:t>
          </a:r>
        </a:p>
      </dsp:txBody>
      <dsp:txXfrm>
        <a:off x="3340321" y="2282725"/>
        <a:ext cx="639999" cy="397374"/>
      </dsp:txXfrm>
    </dsp:sp>
    <dsp:sp modelId="{06BCAEC6-DA9D-47F7-85FB-86758F277F5A}">
      <dsp:nvSpPr>
        <dsp:cNvPr id="0" name=""/>
        <dsp:cNvSpPr/>
      </dsp:nvSpPr>
      <dsp:spPr>
        <a:xfrm>
          <a:off x="4066542"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5622B-20B3-45AB-94ED-12AF0A9A7627}">
      <dsp:nvSpPr>
        <dsp:cNvPr id="0" name=""/>
        <dsp:cNvSpPr/>
      </dsp:nvSpPr>
      <dsp:spPr>
        <a:xfrm>
          <a:off x="4140400"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SCB</a:t>
          </a:r>
        </a:p>
      </dsp:txBody>
      <dsp:txXfrm>
        <a:off x="4152763" y="2282725"/>
        <a:ext cx="639999" cy="397374"/>
      </dsp:txXfrm>
    </dsp:sp>
    <dsp:sp modelId="{C1D6A3BA-22DB-4CBD-803A-068368219DF2}">
      <dsp:nvSpPr>
        <dsp:cNvPr id="0" name=""/>
        <dsp:cNvSpPr/>
      </dsp:nvSpPr>
      <dsp:spPr>
        <a:xfrm>
          <a:off x="4878984"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8677C-5E5A-43E4-BC78-2E4B6DC1617E}">
      <dsp:nvSpPr>
        <dsp:cNvPr id="0" name=""/>
        <dsp:cNvSpPr/>
      </dsp:nvSpPr>
      <dsp:spPr>
        <a:xfrm>
          <a:off x="4952843"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SCC</a:t>
          </a:r>
        </a:p>
      </dsp:txBody>
      <dsp:txXfrm>
        <a:off x="4965206" y="2282725"/>
        <a:ext cx="639999" cy="397374"/>
      </dsp:txXfrm>
    </dsp:sp>
    <dsp:sp modelId="{46311A8F-0B84-40D9-B071-F6505AA6FDD7}">
      <dsp:nvSpPr>
        <dsp:cNvPr id="0" name=""/>
        <dsp:cNvSpPr/>
      </dsp:nvSpPr>
      <dsp:spPr>
        <a:xfrm>
          <a:off x="5691426"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55D43-D2CA-459E-A6C7-EC933AFA9F36}">
      <dsp:nvSpPr>
        <dsp:cNvPr id="0" name=""/>
        <dsp:cNvSpPr/>
      </dsp:nvSpPr>
      <dsp:spPr>
        <a:xfrm>
          <a:off x="5765285"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a:t>
          </a:r>
        </a:p>
      </dsp:txBody>
      <dsp:txXfrm>
        <a:off x="5777648" y="2282725"/>
        <a:ext cx="639999" cy="397374"/>
      </dsp:txXfrm>
    </dsp:sp>
    <dsp:sp modelId="{4E673936-94EA-45F2-9790-A31FB0988B0F}">
      <dsp:nvSpPr>
        <dsp:cNvPr id="0" name=""/>
        <dsp:cNvSpPr/>
      </dsp:nvSpPr>
      <dsp:spPr>
        <a:xfrm>
          <a:off x="6503869"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5B24B-4E89-423D-9693-54C62E001ABC}">
      <dsp:nvSpPr>
        <dsp:cNvPr id="0" name=""/>
        <dsp:cNvSpPr/>
      </dsp:nvSpPr>
      <dsp:spPr>
        <a:xfrm>
          <a:off x="6577727"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SMF</a:t>
          </a:r>
        </a:p>
      </dsp:txBody>
      <dsp:txXfrm>
        <a:off x="6590090" y="2282725"/>
        <a:ext cx="639999" cy="397374"/>
      </dsp:txXfrm>
    </dsp:sp>
    <dsp:sp modelId="{2F2FB6EE-A046-A346-8781-FE897DE92706}">
      <dsp:nvSpPr>
        <dsp:cNvPr id="0" name=""/>
        <dsp:cNvSpPr/>
      </dsp:nvSpPr>
      <dsp:spPr>
        <a:xfrm>
          <a:off x="7316311"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948AC-4DE8-2B43-9828-816CA1E3F978}">
      <dsp:nvSpPr>
        <dsp:cNvPr id="0" name=""/>
        <dsp:cNvSpPr/>
      </dsp:nvSpPr>
      <dsp:spPr>
        <a:xfrm>
          <a:off x="7390169"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FSP</a:t>
          </a:r>
        </a:p>
      </dsp:txBody>
      <dsp:txXfrm>
        <a:off x="7402532" y="2282725"/>
        <a:ext cx="639999" cy="397374"/>
      </dsp:txXfrm>
    </dsp:sp>
    <dsp:sp modelId="{FACD6E8F-10FF-476C-9C7D-B4540D18758D}">
      <dsp:nvSpPr>
        <dsp:cNvPr id="0" name=""/>
        <dsp:cNvSpPr/>
      </dsp:nvSpPr>
      <dsp:spPr>
        <a:xfrm>
          <a:off x="8128753" y="1584771"/>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51BC-AE49-4D40-A886-EF97EAE76A18}">
      <dsp:nvSpPr>
        <dsp:cNvPr id="0" name=""/>
        <dsp:cNvSpPr/>
      </dsp:nvSpPr>
      <dsp:spPr>
        <a:xfrm>
          <a:off x="8202611" y="1654937"/>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DIGCP</a:t>
          </a:r>
        </a:p>
      </dsp:txBody>
      <dsp:txXfrm>
        <a:off x="8214974" y="1667300"/>
        <a:ext cx="639999" cy="397374"/>
      </dsp:txXfrm>
    </dsp:sp>
    <dsp:sp modelId="{527012D3-4ACE-45F7-B432-59A7659A81C4}">
      <dsp:nvSpPr>
        <dsp:cNvPr id="0" name=""/>
        <dsp:cNvSpPr/>
      </dsp:nvSpPr>
      <dsp:spPr>
        <a:xfrm>
          <a:off x="8128753" y="2200196"/>
          <a:ext cx="664725" cy="42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8C694-7BB8-4680-A9A5-7593C348819F}">
      <dsp:nvSpPr>
        <dsp:cNvPr id="0" name=""/>
        <dsp:cNvSpPr/>
      </dsp:nvSpPr>
      <dsp:spPr>
        <a:xfrm>
          <a:off x="8202611" y="2270362"/>
          <a:ext cx="664725" cy="422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CEC</a:t>
          </a:r>
        </a:p>
      </dsp:txBody>
      <dsp:txXfrm>
        <a:off x="8214974" y="2282725"/>
        <a:ext cx="639999" cy="3973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0.71169</cdr:x>
      <cdr:y>0.86066</cdr:y>
    </cdr:from>
    <cdr:to>
      <cdr:x>0.83275</cdr:x>
      <cdr:y>1</cdr:y>
    </cdr:to>
    <cdr:sp macro="" textlink="">
      <cdr:nvSpPr>
        <cdr:cNvPr id="2" name="ZoneTexte 7">
          <a:extLst xmlns:a="http://schemas.openxmlformats.org/drawingml/2006/main">
            <a:ext uri="{FF2B5EF4-FFF2-40B4-BE49-F238E27FC236}">
              <a16:creationId xmlns:a16="http://schemas.microsoft.com/office/drawing/2014/main" id="{E36E72B4-C59C-BCDB-C889-CBBC849A3654}"/>
            </a:ext>
          </a:extLst>
        </cdr:cNvPr>
        <cdr:cNvSpPr txBox="1"/>
      </cdr:nvSpPr>
      <cdr:spPr>
        <a:xfrm xmlns:a="http://schemas.openxmlformats.org/drawingml/2006/main">
          <a:off x="5305883" y="4562513"/>
          <a:ext cx="902525" cy="73866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8T22:09:09.243"/>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1,'49'0,"-9"0,-23 0,-3 0,1 0,1 0,3 0,3 0,-3 0,-5 0,3 0,-3 4,5-3,-3 7,-3-7,0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3T21:41:58.544"/>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8T22:09:13.609"/>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0 169,'74'-3,"0"0,0-3,-1 0,-9-2,-1-2,0-1,-2 0,-6 1,-2 0,35-8,-17 3,-15 4,-10 3,-7 2,-10 3,-6 1,-2-1,2 1,2-3,2 2,1 1,-4 0,-2 2,-2 0,0-3,-1 1,-2-1,-2 1,1 2,-2 0,4 0,-2 0,-1 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8T22:09:17.22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0 174,'85'0,"0"-5,-9-5,0-6,-6-1,-10-1,1 2,-3 2,-3 2,-7 3,-12 3,0 0,-1-1,-3 1,-2 1,-3 1,-3-1,-2 3,1-1,5 1,6-2,8 0,1 2,0 2,-4 0,-3 0,0 0,0 0,-1 0,0 0,1 0,-3 0,3 0,5 0,1 2,1 3,-5 2,-9 3,-3-3,-6-1,-5-2,0-2,-1 2,3 0,-2 0,0 1,5 4,-3-2,8 3,-6 0,1 0,-1 0,-2-2,-1-1,-2 0,1 1,0-1,-2-1,3 1,1 0,1 2,1-2,-3 0,1 0,0 1,1 0,-4-2,-1 1,-2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8T22:09:20.558"/>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1,'63'0,"6"0,-3 0,-5 0,-12 0,-16 0,-1 0,-6 0,5 0,2 0,1 0,2 0,-2 0,-5 0,-4 0,-4 0,-4 0,0 0,-3 0,2 0,1 0,0 0,3 0,0 0,1 0,2 0,5 0,0 0,-2 0,-2 0,-4 0,3 0,2 0,2 0,1 0,-1 0,0 0,-3 0,-3 0,-7 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8T22:09:23.72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35,'48'0,"-6"0,-22 0,6 0,6 0,12 0,20 0,3 0,0-2,-13-4,-22-1,-5 1,-7 2,0 4,0 0,0 0,-2-2,-4 0,6-1,-10 1,15 2,-11 0,6 0,-5 0,-1 0,5 0,-5 0,7 0,-8 0,3 0,1 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8T22:09:35.408"/>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47 0,'-22'28,"4"-6,18-21,-4 13,2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3T21:41:19.106"/>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3T21:41:58.544"/>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3T21:41:19.106"/>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0763" tIns="45382" rIns="90763" bIns="45382" rtlCol="0"/>
          <a:lstStyle>
            <a:lvl1pPr algn="l">
              <a:defRPr sz="1200"/>
            </a:lvl1pPr>
          </a:lstStyle>
          <a:p>
            <a:endParaRPr lang="fr-CA"/>
          </a:p>
        </p:txBody>
      </p:sp>
      <p:sp>
        <p:nvSpPr>
          <p:cNvPr id="3" name="Date Placeholder 2"/>
          <p:cNvSpPr>
            <a:spLocks noGrp="1"/>
          </p:cNvSpPr>
          <p:nvPr>
            <p:ph type="dt" idx="1"/>
          </p:nvPr>
        </p:nvSpPr>
        <p:spPr>
          <a:xfrm>
            <a:off x="3936768" y="0"/>
            <a:ext cx="3011699" cy="461804"/>
          </a:xfrm>
          <a:prstGeom prst="rect">
            <a:avLst/>
          </a:prstGeom>
        </p:spPr>
        <p:txBody>
          <a:bodyPr vert="horz" lIns="90763" tIns="45382" rIns="90763" bIns="45382" rtlCol="0"/>
          <a:lstStyle>
            <a:lvl1pPr algn="r">
              <a:defRPr sz="1200"/>
            </a:lvl1pPr>
          </a:lstStyle>
          <a:p>
            <a:fld id="{2C8321BE-47C1-6547-A486-237B0037850F}" type="datetimeFigureOut">
              <a:rPr lang="en-US" smtClean="0"/>
              <a:t>2/11/2025</a:t>
            </a:fld>
            <a:endParaRPr lang="fr-CA"/>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fr-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0763" tIns="45382" rIns="90763" bIns="45382"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fr-CA"/>
          </a:p>
        </p:txBody>
      </p:sp>
      <p:sp>
        <p:nvSpPr>
          <p:cNvPr id="6" name="Footer Placeholder 5"/>
          <p:cNvSpPr>
            <a:spLocks noGrp="1"/>
          </p:cNvSpPr>
          <p:nvPr>
            <p:ph type="ftr" sz="quarter" idx="4"/>
          </p:nvPr>
        </p:nvSpPr>
        <p:spPr>
          <a:xfrm>
            <a:off x="0" y="8772669"/>
            <a:ext cx="3011699" cy="461804"/>
          </a:xfrm>
          <a:prstGeom prst="rect">
            <a:avLst/>
          </a:prstGeom>
        </p:spPr>
        <p:txBody>
          <a:bodyPr vert="horz" lIns="90763" tIns="45382" rIns="90763" bIns="45382" rtlCol="0" anchor="b"/>
          <a:lstStyle>
            <a:lvl1pPr algn="l">
              <a:defRPr sz="1200"/>
            </a:lvl1pPr>
          </a:lstStyle>
          <a:p>
            <a:endParaRPr lang="fr-CA"/>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0763" tIns="45382" rIns="90763" bIns="45382" rtlCol="0" anchor="b"/>
          <a:lstStyle>
            <a:lvl1pPr algn="r">
              <a:defRPr sz="1200"/>
            </a:lvl1pPr>
          </a:lstStyle>
          <a:p>
            <a:fld id="{D6F9656C-0D93-5347-8F6A-1497A26AE062}" type="slidenum">
              <a:rPr lang="fr-CA" smtClean="0"/>
              <a:t>‹#›</a:t>
            </a:fld>
            <a:endParaRPr lang="fr-CA"/>
          </a:p>
        </p:txBody>
      </p:sp>
    </p:spTree>
    <p:extLst>
      <p:ext uri="{BB962C8B-B14F-4D97-AF65-F5344CB8AC3E}">
        <p14:creationId xmlns:p14="http://schemas.microsoft.com/office/powerpoint/2010/main" val="15680342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9656C-0D93-5347-8F6A-1497A26AE062}" type="slidenum">
              <a:rPr lang="fr-CA" smtClean="0"/>
              <a:t>6</a:t>
            </a:fld>
            <a:endParaRPr lang="fr-CA"/>
          </a:p>
        </p:txBody>
      </p:sp>
    </p:spTree>
    <p:extLst>
      <p:ext uri="{BB962C8B-B14F-4D97-AF65-F5344CB8AC3E}">
        <p14:creationId xmlns:p14="http://schemas.microsoft.com/office/powerpoint/2010/main" val="342302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B73FF76-2DC7-4B2D-A8BB-E22946A575AE}" type="slidenum">
              <a:rPr lang="en-US" altLang="en-US" smtClean="0"/>
              <a:pPr/>
              <a:t>17</a:t>
            </a:fld>
            <a:endParaRPr lang="en-US" altLang="en-US"/>
          </a:p>
        </p:txBody>
      </p:sp>
    </p:spTree>
    <p:extLst>
      <p:ext uri="{BB962C8B-B14F-4D97-AF65-F5344CB8AC3E}">
        <p14:creationId xmlns:p14="http://schemas.microsoft.com/office/powerpoint/2010/main" val="104306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B73FF76-2DC7-4B2D-A8BB-E22946A575AE}" type="slidenum">
              <a:rPr lang="en-US" altLang="en-US" smtClean="0"/>
              <a:pPr/>
              <a:t>18</a:t>
            </a:fld>
            <a:endParaRPr lang="en-US" altLang="en-US"/>
          </a:p>
        </p:txBody>
      </p:sp>
    </p:spTree>
    <p:extLst>
      <p:ext uri="{BB962C8B-B14F-4D97-AF65-F5344CB8AC3E}">
        <p14:creationId xmlns:p14="http://schemas.microsoft.com/office/powerpoint/2010/main" val="224498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HT" dirty="0"/>
          </a:p>
        </p:txBody>
      </p:sp>
      <p:sp>
        <p:nvSpPr>
          <p:cNvPr id="4" name="Slide Number Placeholder 3"/>
          <p:cNvSpPr>
            <a:spLocks noGrp="1"/>
          </p:cNvSpPr>
          <p:nvPr>
            <p:ph type="sldNum" sz="quarter" idx="10"/>
          </p:nvPr>
        </p:nvSpPr>
        <p:spPr/>
        <p:txBody>
          <a:bodyPr/>
          <a:lstStyle/>
          <a:p>
            <a:fld id="{D5A0F04E-1663-46B9-BB2C-A4FF9D837D9B}" type="slidenum">
              <a:rPr lang="fr-HT" smtClean="0"/>
              <a:t>19</a:t>
            </a:fld>
            <a:endParaRPr lang="fr-HT" dirty="0"/>
          </a:p>
        </p:txBody>
      </p:sp>
    </p:spTree>
    <p:extLst>
      <p:ext uri="{BB962C8B-B14F-4D97-AF65-F5344CB8AC3E}">
        <p14:creationId xmlns:p14="http://schemas.microsoft.com/office/powerpoint/2010/main" val="92121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HT" dirty="0"/>
          </a:p>
        </p:txBody>
      </p:sp>
      <p:sp>
        <p:nvSpPr>
          <p:cNvPr id="4" name="Slide Number Placeholder 3"/>
          <p:cNvSpPr>
            <a:spLocks noGrp="1"/>
          </p:cNvSpPr>
          <p:nvPr>
            <p:ph type="sldNum" sz="quarter" idx="10"/>
          </p:nvPr>
        </p:nvSpPr>
        <p:spPr/>
        <p:txBody>
          <a:bodyPr/>
          <a:lstStyle/>
          <a:p>
            <a:fld id="{D5A0F04E-1663-46B9-BB2C-A4FF9D837D9B}" type="slidenum">
              <a:rPr lang="fr-HT" smtClean="0"/>
              <a:t>20</a:t>
            </a:fld>
            <a:endParaRPr lang="fr-HT" dirty="0"/>
          </a:p>
        </p:txBody>
      </p:sp>
    </p:spTree>
    <p:extLst>
      <p:ext uri="{BB962C8B-B14F-4D97-AF65-F5344CB8AC3E}">
        <p14:creationId xmlns:p14="http://schemas.microsoft.com/office/powerpoint/2010/main" val="41252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HT" dirty="0"/>
          </a:p>
        </p:txBody>
      </p:sp>
      <p:sp>
        <p:nvSpPr>
          <p:cNvPr id="4" name="Slide Number Placeholder 3"/>
          <p:cNvSpPr>
            <a:spLocks noGrp="1"/>
          </p:cNvSpPr>
          <p:nvPr>
            <p:ph type="sldNum" sz="quarter" idx="10"/>
          </p:nvPr>
        </p:nvSpPr>
        <p:spPr/>
        <p:txBody>
          <a:bodyPr/>
          <a:lstStyle/>
          <a:p>
            <a:fld id="{D5A0F04E-1663-46B9-BB2C-A4FF9D837D9B}" type="slidenum">
              <a:rPr lang="fr-HT" smtClean="0"/>
              <a:t>24</a:t>
            </a:fld>
            <a:endParaRPr lang="fr-HT" dirty="0"/>
          </a:p>
        </p:txBody>
      </p:sp>
    </p:spTree>
    <p:extLst>
      <p:ext uri="{BB962C8B-B14F-4D97-AF65-F5344CB8AC3E}">
        <p14:creationId xmlns:p14="http://schemas.microsoft.com/office/powerpoint/2010/main" val="32100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9656C-0D93-5347-8F6A-1497A26AE062}" type="slidenum">
              <a:rPr lang="fr-CA" smtClean="0"/>
              <a:t>25</a:t>
            </a:fld>
            <a:endParaRPr lang="fr-CA"/>
          </a:p>
        </p:txBody>
      </p:sp>
    </p:spTree>
    <p:extLst>
      <p:ext uri="{BB962C8B-B14F-4D97-AF65-F5344CB8AC3E}">
        <p14:creationId xmlns:p14="http://schemas.microsoft.com/office/powerpoint/2010/main" val="94946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D5BEF9-2589-AC44-BE3D-53FED3F2391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23182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5BEF9-2589-AC44-BE3D-53FED3F2391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94525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5BEF9-2589-AC44-BE3D-53FED3F2391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97002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5BEF9-2589-AC44-BE3D-53FED3F2391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4782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5BEF9-2589-AC44-BE3D-53FED3F2391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53714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D5BEF9-2589-AC44-BE3D-53FED3F2391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63485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D5BEF9-2589-AC44-BE3D-53FED3F2391D}"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25781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D5BEF9-2589-AC44-BE3D-53FED3F2391D}"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25240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5BEF9-2589-AC44-BE3D-53FED3F2391D}"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91364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5BEF9-2589-AC44-BE3D-53FED3F2391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05550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5BEF9-2589-AC44-BE3D-53FED3F2391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2165A-22D7-E848-B694-6D13A717A144}" type="slidenum">
              <a:rPr lang="en-US" smtClean="0"/>
              <a:t>‹#›</a:t>
            </a:fld>
            <a:endParaRPr lang="en-US"/>
          </a:p>
        </p:txBody>
      </p:sp>
    </p:spTree>
    <p:extLst>
      <p:ext uri="{BB962C8B-B14F-4D97-AF65-F5344CB8AC3E}">
        <p14:creationId xmlns:p14="http://schemas.microsoft.com/office/powerpoint/2010/main" val="16585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5BEF9-2589-AC44-BE3D-53FED3F2391D}" type="datetimeFigureOut">
              <a:rPr lang="en-US" smtClean="0"/>
              <a:t>2/11/2025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2165A-22D7-E848-B694-6D13A717A144}" type="slidenum">
              <a:rPr lang="en-US" smtClean="0"/>
              <a:t>‹#›</a:t>
            </a:fld>
            <a:endParaRPr lang="en-US"/>
          </a:p>
        </p:txBody>
      </p:sp>
    </p:spTree>
    <p:extLst>
      <p:ext uri="{BB962C8B-B14F-4D97-AF65-F5344CB8AC3E}">
        <p14:creationId xmlns:p14="http://schemas.microsoft.com/office/powerpoint/2010/main" val="135689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256156" y="1884555"/>
            <a:ext cx="5497552" cy="26874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rgbClr val="002060"/>
              </a:solidFill>
              <a:latin typeface="CartoonDemiBold" charset="0"/>
              <a:ea typeface="CartoonDemiBold" charset="0"/>
              <a:cs typeface="CartoonDemiBold" charset="0"/>
            </a:endParaRPr>
          </a:p>
        </p:txBody>
      </p:sp>
      <p:sp>
        <p:nvSpPr>
          <p:cNvPr id="6" name="Rectangle 5"/>
          <p:cNvSpPr/>
          <p:nvPr/>
        </p:nvSpPr>
        <p:spPr>
          <a:xfrm>
            <a:off x="3256156" y="1305773"/>
            <a:ext cx="5663046" cy="584775"/>
          </a:xfrm>
          <a:prstGeom prst="rect">
            <a:avLst/>
          </a:prstGeom>
        </p:spPr>
        <p:txBody>
          <a:bodyPr wrap="square">
            <a:spAutoFit/>
          </a:bodyPr>
          <a:lstStyle/>
          <a:p>
            <a:pPr algn="ctr"/>
            <a:endParaRPr lang="en-US" sz="3200" b="1" dirty="0">
              <a:solidFill>
                <a:srgbClr val="002060"/>
              </a:solidFill>
              <a:cs typeface="Times New Roman" pitchFamily="18" charset="0"/>
            </a:endParaRPr>
          </a:p>
        </p:txBody>
      </p:sp>
      <p:sp>
        <p:nvSpPr>
          <p:cNvPr id="7" name="Rectangle 6"/>
          <p:cNvSpPr/>
          <p:nvPr/>
        </p:nvSpPr>
        <p:spPr>
          <a:xfrm>
            <a:off x="3714396" y="5336772"/>
            <a:ext cx="2592619" cy="84789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i="1" dirty="0">
                <a:solidFill>
                  <a:srgbClr val="002060"/>
                </a:solidFill>
                <a:effectLst>
                  <a:outerShdw blurRad="38100" dist="38100" dir="2700000" algn="tl">
                    <a:srgbClr val="000000">
                      <a:alpha val="43137"/>
                    </a:srgbClr>
                  </a:outerShdw>
                </a:effectLst>
              </a:rPr>
              <a:t> </a:t>
            </a:r>
          </a:p>
        </p:txBody>
      </p:sp>
      <p:sp>
        <p:nvSpPr>
          <p:cNvPr id="3" name="Rectangle 2">
            <a:extLst>
              <a:ext uri="{FF2B5EF4-FFF2-40B4-BE49-F238E27FC236}">
                <a16:creationId xmlns:a16="http://schemas.microsoft.com/office/drawing/2014/main" id="{58556EE1-50C9-CD2A-B838-9A2B59985297}"/>
              </a:ext>
            </a:extLst>
          </p:cNvPr>
          <p:cNvSpPr/>
          <p:nvPr/>
        </p:nvSpPr>
        <p:spPr>
          <a:xfrm>
            <a:off x="121298" y="6010102"/>
            <a:ext cx="2592619" cy="84789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i="1" dirty="0">
                <a:solidFill>
                  <a:srgbClr val="002060"/>
                </a:solidFill>
                <a:effectLst>
                  <a:outerShdw blurRad="38100" dist="38100" dir="2700000" algn="tl">
                    <a:srgbClr val="000000">
                      <a:alpha val="43137"/>
                    </a:srgbClr>
                  </a:outerShdw>
                </a:effectLst>
              </a:rPr>
              <a:t> </a:t>
            </a:r>
          </a:p>
        </p:txBody>
      </p:sp>
      <p:sp>
        <p:nvSpPr>
          <p:cNvPr id="5" name="ZoneTexte 4">
            <a:extLst>
              <a:ext uri="{FF2B5EF4-FFF2-40B4-BE49-F238E27FC236}">
                <a16:creationId xmlns:a16="http://schemas.microsoft.com/office/drawing/2014/main" id="{9F3099E2-1E02-8227-7FEA-76549D323177}"/>
              </a:ext>
            </a:extLst>
          </p:cNvPr>
          <p:cNvSpPr txBox="1"/>
          <p:nvPr/>
        </p:nvSpPr>
        <p:spPr>
          <a:xfrm>
            <a:off x="4380795" y="6184670"/>
            <a:ext cx="2434811" cy="400110"/>
          </a:xfrm>
          <a:prstGeom prst="rect">
            <a:avLst/>
          </a:prstGeom>
          <a:noFill/>
        </p:spPr>
        <p:txBody>
          <a:bodyPr wrap="square">
            <a:spAutoFit/>
          </a:bodyPr>
          <a:lstStyle/>
          <a:p>
            <a:pPr algn="ctr"/>
            <a:r>
              <a:rPr lang="fr-FR" sz="2000" b="1" i="1" dirty="0">
                <a:solidFill>
                  <a:srgbClr val="002060"/>
                </a:solidFill>
                <a:latin typeface="Calibri"/>
                <a:cs typeface="Times New Roman" pitchFamily="18" charset="0"/>
              </a:rPr>
              <a:t>FEVRIER 2025</a:t>
            </a:r>
            <a:r>
              <a:rPr kumimoji="0" lang="fr-FR" sz="2000" b="1" i="1" u="none" strike="noStrike" kern="1200" cap="none" spc="0" normalizeH="0" baseline="0" noProof="0" dirty="0">
                <a:ln>
                  <a:noFill/>
                </a:ln>
                <a:solidFill>
                  <a:srgbClr val="002060"/>
                </a:solidFill>
                <a:effectLst/>
                <a:uLnTx/>
                <a:uFillTx/>
                <a:latin typeface="Calibri"/>
                <a:ea typeface="+mn-ea"/>
                <a:cs typeface="Times New Roman" pitchFamily="18" charset="0"/>
              </a:rPr>
              <a:t> </a:t>
            </a:r>
            <a:endParaRPr lang="fr-FR" sz="2000" i="1" dirty="0">
              <a:solidFill>
                <a:srgbClr val="002060"/>
              </a:solidFill>
            </a:endParaRPr>
          </a:p>
        </p:txBody>
      </p:sp>
      <p:sp>
        <p:nvSpPr>
          <p:cNvPr id="9" name="ZoneTexte 8">
            <a:extLst>
              <a:ext uri="{FF2B5EF4-FFF2-40B4-BE49-F238E27FC236}">
                <a16:creationId xmlns:a16="http://schemas.microsoft.com/office/drawing/2014/main" id="{EFE50376-A0C4-4B81-1B8C-B36B86F7B762}"/>
              </a:ext>
            </a:extLst>
          </p:cNvPr>
          <p:cNvSpPr txBox="1"/>
          <p:nvPr/>
        </p:nvSpPr>
        <p:spPr>
          <a:xfrm>
            <a:off x="3863556" y="4677387"/>
            <a:ext cx="4282751" cy="553998"/>
          </a:xfrm>
          <a:prstGeom prst="rect">
            <a:avLst/>
          </a:prstGeom>
          <a:noFill/>
        </p:spPr>
        <p:txBody>
          <a:bodyPr wrap="square">
            <a:spAutoFit/>
          </a:bodyPr>
          <a:lstStyle/>
          <a:p>
            <a:pPr algn="ctr"/>
            <a:r>
              <a:rPr kumimoji="0" lang="fr-FR" sz="3000" b="1" u="none" strike="noStrike" kern="1200" cap="none" spc="0" normalizeH="0" baseline="0" noProof="0" dirty="0">
                <a:ln>
                  <a:noFill/>
                </a:ln>
                <a:solidFill>
                  <a:srgbClr val="002060"/>
                </a:solidFill>
                <a:effectLst/>
                <a:uLnTx/>
                <a:uFillTx/>
                <a:latin typeface="Calibri"/>
                <a:ea typeface="+mn-ea"/>
                <a:cs typeface="Times New Roman" pitchFamily="18" charset="0"/>
              </a:rPr>
              <a:t>Lundis du </a:t>
            </a:r>
            <a:r>
              <a:rPr kumimoji="0" lang="fr-FR" sz="3000" b="1" u="none" strike="noStrike" kern="1200" cap="none" spc="0" normalizeH="0" baseline="0" noProof="0" dirty="0" err="1">
                <a:ln>
                  <a:noFill/>
                </a:ln>
                <a:solidFill>
                  <a:srgbClr val="002060"/>
                </a:solidFill>
                <a:effectLst/>
                <a:uLnTx/>
                <a:uFillTx/>
                <a:latin typeface="Calibri"/>
                <a:ea typeface="+mn-ea"/>
                <a:cs typeface="Times New Roman" pitchFamily="18" charset="0"/>
              </a:rPr>
              <a:t>CReGED</a:t>
            </a:r>
            <a:endParaRPr lang="fr-FR" sz="3000" dirty="0">
              <a:solidFill>
                <a:srgbClr val="002060"/>
              </a:solidFill>
            </a:endParaRPr>
          </a:p>
        </p:txBody>
      </p:sp>
      <p:sp>
        <p:nvSpPr>
          <p:cNvPr id="8" name="TextBox 7">
            <a:extLst>
              <a:ext uri="{FF2B5EF4-FFF2-40B4-BE49-F238E27FC236}">
                <a16:creationId xmlns:a16="http://schemas.microsoft.com/office/drawing/2014/main" id="{3A0357D4-CE93-B55D-12D2-F48EB24DFEF1}"/>
              </a:ext>
            </a:extLst>
          </p:cNvPr>
          <p:cNvSpPr txBox="1"/>
          <p:nvPr/>
        </p:nvSpPr>
        <p:spPr>
          <a:xfrm>
            <a:off x="3256155" y="2738446"/>
            <a:ext cx="5411189" cy="1077218"/>
          </a:xfrm>
          <a:prstGeom prst="rect">
            <a:avLst/>
          </a:prstGeom>
          <a:noFill/>
        </p:spPr>
        <p:txBody>
          <a:bodyPr wrap="square">
            <a:spAutoFit/>
          </a:bodyPr>
          <a:lstStyle/>
          <a:p>
            <a:r>
              <a:rPr lang="fr-FR" sz="3200" b="1" dirty="0">
                <a:solidFill>
                  <a:srgbClr val="002060"/>
                </a:solidFill>
                <a:cs typeface="Times New Roman" pitchFamily="18" charset="0"/>
              </a:rPr>
              <a:t>Résilience du secteur financier  haïtien: les éléments d’analyse</a:t>
            </a:r>
            <a:endParaRPr lang="en-US" sz="3200" b="1" dirty="0">
              <a:solidFill>
                <a:srgbClr val="002060"/>
              </a:solidFill>
              <a:cs typeface="Times New Roman" pitchFamily="18" charset="0"/>
            </a:endParaRPr>
          </a:p>
        </p:txBody>
      </p:sp>
    </p:spTree>
    <p:extLst>
      <p:ext uri="{BB962C8B-B14F-4D97-AF65-F5344CB8AC3E}">
        <p14:creationId xmlns:p14="http://schemas.microsoft.com/office/powerpoint/2010/main" val="2006992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535021" y="280520"/>
            <a:ext cx="8240844" cy="717007"/>
          </a:xfrm>
        </p:spPr>
        <p:txBody>
          <a:bodyPr>
            <a:noAutofit/>
          </a:bodyPr>
          <a:lstStyle/>
          <a:p>
            <a:pPr algn="ctr">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Profit réel du système bancaire haïtien</a:t>
            </a:r>
            <a:b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760199"/>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r>
              <a:rPr lang="fr-FR" sz="1400" i="1" dirty="0">
                <a:solidFill>
                  <a:srgbClr val="002060"/>
                </a:solidFill>
                <a:latin typeface="Calibri"/>
                <a:cs typeface="Times New Roman" pitchFamily="18" charset="0"/>
              </a:rPr>
              <a:t>IHSI</a:t>
            </a:r>
            <a:endParaRPr lang="fr-FR" sz="1400" i="1" dirty="0"/>
          </a:p>
        </p:txBody>
      </p:sp>
      <p:sp>
        <p:nvSpPr>
          <p:cNvPr id="6" name="TextBox 5">
            <a:extLst>
              <a:ext uri="{FF2B5EF4-FFF2-40B4-BE49-F238E27FC236}">
                <a16:creationId xmlns:a16="http://schemas.microsoft.com/office/drawing/2014/main" id="{25CEEA45-5CD1-E41D-AC4E-B254769C5FC1}"/>
              </a:ext>
            </a:extLst>
          </p:cNvPr>
          <p:cNvSpPr txBox="1"/>
          <p:nvPr/>
        </p:nvSpPr>
        <p:spPr>
          <a:xfrm>
            <a:off x="0" y="1318424"/>
            <a:ext cx="2066305" cy="3139321"/>
          </a:xfrm>
          <a:prstGeom prst="rect">
            <a:avLst/>
          </a:prstGeom>
          <a:noFill/>
        </p:spPr>
        <p:txBody>
          <a:bodyPr wrap="square" rtlCol="0">
            <a:spAutoFit/>
          </a:bodyPr>
          <a:lstStyle/>
          <a:p>
            <a:pPr algn="just"/>
            <a:r>
              <a:rPr lang="fr-FR" sz="1800" b="1" dirty="0">
                <a:solidFill>
                  <a:srgbClr val="002060"/>
                </a:solidFill>
              </a:rPr>
              <a:t>Pour certaines années de contraction économique, le système bancaire a connu des baisses de profits réels. Mais, il a su faire</a:t>
            </a:r>
            <a:endParaRPr lang="fr-FR" sz="1800" dirty="0"/>
          </a:p>
          <a:p>
            <a:pPr algn="just"/>
            <a:r>
              <a:rPr lang="fr-FR" sz="1800" b="1" dirty="0">
                <a:solidFill>
                  <a:srgbClr val="002060"/>
                </a:solidFill>
              </a:rPr>
              <a:t> montre en moyenne d’une certaine résilience. </a:t>
            </a:r>
            <a:endParaRPr lang="fr-FR" sz="1800" dirty="0"/>
          </a:p>
        </p:txBody>
      </p:sp>
      <p:sp>
        <p:nvSpPr>
          <p:cNvPr id="3" name="TextBox 2">
            <a:extLst>
              <a:ext uri="{FF2B5EF4-FFF2-40B4-BE49-F238E27FC236}">
                <a16:creationId xmlns:a16="http://schemas.microsoft.com/office/drawing/2014/main" id="{C4E9F258-CE2A-4549-C2B9-7E7BAD427DD5}"/>
              </a:ext>
            </a:extLst>
          </p:cNvPr>
          <p:cNvSpPr txBox="1"/>
          <p:nvPr/>
        </p:nvSpPr>
        <p:spPr>
          <a:xfrm>
            <a:off x="0" y="4792118"/>
            <a:ext cx="4572000" cy="923330"/>
          </a:xfrm>
          <a:prstGeom prst="rect">
            <a:avLst/>
          </a:prstGeom>
          <a:noFill/>
        </p:spPr>
        <p:txBody>
          <a:bodyPr wrap="square" rtlCol="0">
            <a:spAutoFit/>
          </a:bodyPr>
          <a:lstStyle/>
          <a:p>
            <a:r>
              <a:rPr lang="fr-FR" b="1" dirty="0">
                <a:solidFill>
                  <a:schemeClr val="accent1">
                    <a:lumMod val="50000"/>
                  </a:schemeClr>
                </a:solidFill>
              </a:rPr>
              <a:t>2016 et 2017: années exceptionnelles/profits extraordinaires résultant de la vente de filiales non bancaires par certaines banques</a:t>
            </a:r>
          </a:p>
        </p:txBody>
      </p:sp>
      <p:graphicFrame>
        <p:nvGraphicFramePr>
          <p:cNvPr id="5" name="Chart 4">
            <a:extLst>
              <a:ext uri="{FF2B5EF4-FFF2-40B4-BE49-F238E27FC236}">
                <a16:creationId xmlns:a16="http://schemas.microsoft.com/office/drawing/2014/main" id="{FEA59B99-F133-9BBE-8EF6-7AD7EBA224E7}"/>
              </a:ext>
            </a:extLst>
          </p:cNvPr>
          <p:cNvGraphicFramePr>
            <a:graphicFrameLocks/>
          </p:cNvGraphicFramePr>
          <p:nvPr>
            <p:extLst>
              <p:ext uri="{D42A27DB-BD31-4B8C-83A1-F6EECF244321}">
                <p14:modId xmlns:p14="http://schemas.microsoft.com/office/powerpoint/2010/main" val="218674515"/>
              </p:ext>
            </p:extLst>
          </p:nvPr>
        </p:nvGraphicFramePr>
        <p:xfrm>
          <a:off x="2066305" y="1276475"/>
          <a:ext cx="6927850" cy="3689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813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451578" y="34134"/>
            <a:ext cx="8240844" cy="619009"/>
          </a:xfrm>
        </p:spPr>
        <p:txBody>
          <a:bodyPr>
            <a:noAutofit/>
          </a:bodyPr>
          <a:lstStyle/>
          <a:p>
            <a:pPr algn="just">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Stabilité du système bancaire vs période de crise</a:t>
            </a: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760199"/>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6" name="TextBox 5">
            <a:extLst>
              <a:ext uri="{FF2B5EF4-FFF2-40B4-BE49-F238E27FC236}">
                <a16:creationId xmlns:a16="http://schemas.microsoft.com/office/drawing/2014/main" id="{25CEEA45-5CD1-E41D-AC4E-B254769C5FC1}"/>
              </a:ext>
            </a:extLst>
          </p:cNvPr>
          <p:cNvSpPr txBox="1"/>
          <p:nvPr/>
        </p:nvSpPr>
        <p:spPr>
          <a:xfrm>
            <a:off x="-1" y="1436355"/>
            <a:ext cx="2018805" cy="3693319"/>
          </a:xfrm>
          <a:prstGeom prst="rect">
            <a:avLst/>
          </a:prstGeom>
          <a:noFill/>
        </p:spPr>
        <p:txBody>
          <a:bodyPr wrap="square" rtlCol="0">
            <a:spAutoFit/>
          </a:bodyPr>
          <a:lstStyle/>
          <a:p>
            <a:pPr algn="just"/>
            <a:r>
              <a:rPr lang="fr-FR" sz="1800" b="1" dirty="0">
                <a:solidFill>
                  <a:srgbClr val="002060"/>
                </a:solidFill>
              </a:rPr>
              <a:t>En périodes de fortes turbulences socio-politiques à impacts négatifs sur l’économie, l’indice de stabilité du système bancaire (mesuré par le Z-score) s’est replié. Mais, il a su rester au-delà d’un seuil critique (seuil critique Z-score=2). </a:t>
            </a:r>
            <a:endParaRPr lang="fr-FR" sz="1800" dirty="0"/>
          </a:p>
        </p:txBody>
      </p:sp>
      <p:graphicFrame>
        <p:nvGraphicFramePr>
          <p:cNvPr id="21" name="Chart 20">
            <a:extLst>
              <a:ext uri="{FF2B5EF4-FFF2-40B4-BE49-F238E27FC236}">
                <a16:creationId xmlns:a16="http://schemas.microsoft.com/office/drawing/2014/main" id="{FF0ECD55-F2CC-FA23-0321-ECB49A198901}"/>
              </a:ext>
            </a:extLst>
          </p:cNvPr>
          <p:cNvGraphicFramePr>
            <a:graphicFrameLocks/>
          </p:cNvGraphicFramePr>
          <p:nvPr>
            <p:extLst>
              <p:ext uri="{D42A27DB-BD31-4B8C-83A1-F6EECF244321}">
                <p14:modId xmlns:p14="http://schemas.microsoft.com/office/powerpoint/2010/main" val="1299388959"/>
              </p:ext>
            </p:extLst>
          </p:nvPr>
        </p:nvGraphicFramePr>
        <p:xfrm>
          <a:off x="1886455" y="934199"/>
          <a:ext cx="7125197" cy="4826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B11D3BC7-DAC0-B1E1-BFFA-F685F0F5E036}"/>
                  </a:ext>
                </a:extLst>
              </p14:cNvPr>
              <p14:cNvContentPartPr/>
              <p14:nvPr/>
            </p14:nvContentPartPr>
            <p14:xfrm>
              <a:off x="3198543" y="4287297"/>
              <a:ext cx="114480" cy="6840"/>
            </p14:xfrm>
          </p:contentPart>
        </mc:Choice>
        <mc:Fallback xmlns="">
          <p:pic>
            <p:nvPicPr>
              <p:cNvPr id="22" name="Ink 21">
                <a:extLst>
                  <a:ext uri="{FF2B5EF4-FFF2-40B4-BE49-F238E27FC236}">
                    <a16:creationId xmlns:a16="http://schemas.microsoft.com/office/drawing/2014/main" id="{B11D3BC7-DAC0-B1E1-BFFA-F685F0F5E036}"/>
                  </a:ext>
                </a:extLst>
              </p:cNvPr>
              <p:cNvPicPr/>
              <p:nvPr/>
            </p:nvPicPr>
            <p:blipFill>
              <a:blip r:embed="rId4"/>
              <a:stretch>
                <a:fillRect/>
              </a:stretch>
            </p:blipFill>
            <p:spPr>
              <a:xfrm>
                <a:off x="3144543" y="4179657"/>
                <a:ext cx="2221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E008212D-B3E6-0218-7773-46DF5B9927AC}"/>
                  </a:ext>
                </a:extLst>
              </p14:cNvPr>
              <p14:cNvContentPartPr/>
              <p14:nvPr/>
            </p14:nvContentPartPr>
            <p14:xfrm>
              <a:off x="4781823" y="3888057"/>
              <a:ext cx="489600" cy="61200"/>
            </p14:xfrm>
          </p:contentPart>
        </mc:Choice>
        <mc:Fallback xmlns="">
          <p:pic>
            <p:nvPicPr>
              <p:cNvPr id="23" name="Ink 22">
                <a:extLst>
                  <a:ext uri="{FF2B5EF4-FFF2-40B4-BE49-F238E27FC236}">
                    <a16:creationId xmlns:a16="http://schemas.microsoft.com/office/drawing/2014/main" id="{E008212D-B3E6-0218-7773-46DF5B9927AC}"/>
                  </a:ext>
                </a:extLst>
              </p:cNvPr>
              <p:cNvPicPr/>
              <p:nvPr/>
            </p:nvPicPr>
            <p:blipFill>
              <a:blip r:embed="rId6"/>
              <a:stretch>
                <a:fillRect/>
              </a:stretch>
            </p:blipFill>
            <p:spPr>
              <a:xfrm>
                <a:off x="4727823" y="3780417"/>
                <a:ext cx="597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EFD9D866-1610-394B-9EA4-EC77C98F999A}"/>
                  </a:ext>
                </a:extLst>
              </p14:cNvPr>
              <p14:cNvContentPartPr/>
              <p14:nvPr/>
            </p14:nvContentPartPr>
            <p14:xfrm>
              <a:off x="6441783" y="4228617"/>
              <a:ext cx="780480" cy="86760"/>
            </p14:xfrm>
          </p:contentPart>
        </mc:Choice>
        <mc:Fallback xmlns="">
          <p:pic>
            <p:nvPicPr>
              <p:cNvPr id="24" name="Ink 23">
                <a:extLst>
                  <a:ext uri="{FF2B5EF4-FFF2-40B4-BE49-F238E27FC236}">
                    <a16:creationId xmlns:a16="http://schemas.microsoft.com/office/drawing/2014/main" id="{EFD9D866-1610-394B-9EA4-EC77C98F999A}"/>
                  </a:ext>
                </a:extLst>
              </p:cNvPr>
              <p:cNvPicPr/>
              <p:nvPr/>
            </p:nvPicPr>
            <p:blipFill>
              <a:blip r:embed="rId8"/>
              <a:stretch>
                <a:fillRect/>
              </a:stretch>
            </p:blipFill>
            <p:spPr>
              <a:xfrm>
                <a:off x="6387783" y="4120977"/>
                <a:ext cx="888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2EF4BFE7-9269-4B61-E7A8-BAF0A22F72BE}"/>
                  </a:ext>
                </a:extLst>
              </p14:cNvPr>
              <p14:cNvContentPartPr/>
              <p14:nvPr/>
            </p14:nvContentPartPr>
            <p14:xfrm>
              <a:off x="7712223" y="4110537"/>
              <a:ext cx="424080" cy="360"/>
            </p14:xfrm>
          </p:contentPart>
        </mc:Choice>
        <mc:Fallback xmlns="">
          <p:pic>
            <p:nvPicPr>
              <p:cNvPr id="25" name="Ink 24">
                <a:extLst>
                  <a:ext uri="{FF2B5EF4-FFF2-40B4-BE49-F238E27FC236}">
                    <a16:creationId xmlns:a16="http://schemas.microsoft.com/office/drawing/2014/main" id="{2EF4BFE7-9269-4B61-E7A8-BAF0A22F72BE}"/>
                  </a:ext>
                </a:extLst>
              </p:cNvPr>
              <p:cNvPicPr/>
              <p:nvPr/>
            </p:nvPicPr>
            <p:blipFill>
              <a:blip r:embed="rId10"/>
              <a:stretch>
                <a:fillRect/>
              </a:stretch>
            </p:blipFill>
            <p:spPr>
              <a:xfrm>
                <a:off x="7658583" y="4002897"/>
                <a:ext cx="531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A2F3D01D-509F-33A1-08B3-AD888233FD03}"/>
                  </a:ext>
                </a:extLst>
              </p14:cNvPr>
              <p14:cNvContentPartPr/>
              <p14:nvPr/>
            </p14:nvContentPartPr>
            <p14:xfrm>
              <a:off x="8586303" y="3800937"/>
              <a:ext cx="313560" cy="12600"/>
            </p14:xfrm>
          </p:contentPart>
        </mc:Choice>
        <mc:Fallback xmlns="">
          <p:pic>
            <p:nvPicPr>
              <p:cNvPr id="26" name="Ink 25">
                <a:extLst>
                  <a:ext uri="{FF2B5EF4-FFF2-40B4-BE49-F238E27FC236}">
                    <a16:creationId xmlns:a16="http://schemas.microsoft.com/office/drawing/2014/main" id="{A2F3D01D-509F-33A1-08B3-AD888233FD03}"/>
                  </a:ext>
                </a:extLst>
              </p:cNvPr>
              <p:cNvPicPr/>
              <p:nvPr/>
            </p:nvPicPr>
            <p:blipFill>
              <a:blip r:embed="rId12"/>
              <a:stretch>
                <a:fillRect/>
              </a:stretch>
            </p:blipFill>
            <p:spPr>
              <a:xfrm>
                <a:off x="8532663" y="3693297"/>
                <a:ext cx="421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B3A9CB80-92EA-523D-FC23-4EA08AA470A9}"/>
                  </a:ext>
                </a:extLst>
              </p14:cNvPr>
              <p14:cNvContentPartPr/>
              <p14:nvPr/>
            </p14:nvContentPartPr>
            <p14:xfrm>
              <a:off x="3675543" y="4147257"/>
              <a:ext cx="16920" cy="30240"/>
            </p14:xfrm>
          </p:contentPart>
        </mc:Choice>
        <mc:Fallback xmlns="">
          <p:pic>
            <p:nvPicPr>
              <p:cNvPr id="27" name="Ink 26">
                <a:extLst>
                  <a:ext uri="{FF2B5EF4-FFF2-40B4-BE49-F238E27FC236}">
                    <a16:creationId xmlns:a16="http://schemas.microsoft.com/office/drawing/2014/main" id="{B3A9CB80-92EA-523D-FC23-4EA08AA470A9}"/>
                  </a:ext>
                </a:extLst>
              </p:cNvPr>
              <p:cNvPicPr/>
              <p:nvPr/>
            </p:nvPicPr>
            <p:blipFill>
              <a:blip r:embed="rId14"/>
              <a:stretch>
                <a:fillRect/>
              </a:stretch>
            </p:blipFill>
            <p:spPr>
              <a:xfrm>
                <a:off x="3621903" y="4039257"/>
                <a:ext cx="124560" cy="245880"/>
              </a:xfrm>
              <a:prstGeom prst="rect">
                <a:avLst/>
              </a:prstGeom>
            </p:spPr>
          </p:pic>
        </mc:Fallback>
      </mc:AlternateContent>
    </p:spTree>
    <p:extLst>
      <p:ext uri="{BB962C8B-B14F-4D97-AF65-F5344CB8AC3E}">
        <p14:creationId xmlns:p14="http://schemas.microsoft.com/office/powerpoint/2010/main" val="157339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451578" y="34134"/>
            <a:ext cx="8240844" cy="547757"/>
          </a:xfrm>
        </p:spPr>
        <p:txBody>
          <a:bodyPr>
            <a:noAutofit/>
          </a:bodyPr>
          <a:lstStyle/>
          <a:p>
            <a:pPr algn="ctr">
              <a:lnSpc>
                <a:spcPct val="100000"/>
              </a:lnSpc>
            </a:pPr>
            <a:r>
              <a:rPr lang="fr-FR"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Capacité du système bancaire à absorber les chocs</a:t>
            </a:r>
            <a:endParaRPr lang="fr-FR" sz="28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760199"/>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6" name="TextBox 5">
            <a:extLst>
              <a:ext uri="{FF2B5EF4-FFF2-40B4-BE49-F238E27FC236}">
                <a16:creationId xmlns:a16="http://schemas.microsoft.com/office/drawing/2014/main" id="{25CEEA45-5CD1-E41D-AC4E-B254769C5FC1}"/>
              </a:ext>
            </a:extLst>
          </p:cNvPr>
          <p:cNvSpPr txBox="1"/>
          <p:nvPr/>
        </p:nvSpPr>
        <p:spPr>
          <a:xfrm>
            <a:off x="0" y="1318424"/>
            <a:ext cx="2244436" cy="4801314"/>
          </a:xfrm>
          <a:prstGeom prst="rect">
            <a:avLst/>
          </a:prstGeom>
          <a:noFill/>
        </p:spPr>
        <p:txBody>
          <a:bodyPr wrap="square" rtlCol="0">
            <a:spAutoFit/>
          </a:bodyPr>
          <a:lstStyle/>
          <a:p>
            <a:pPr algn="just"/>
            <a:r>
              <a:rPr lang="fr-FR" sz="1800" b="1" dirty="0">
                <a:solidFill>
                  <a:srgbClr val="002060"/>
                </a:solidFill>
              </a:rPr>
              <a:t>En périodes de fortes turbulences socio-politiques à impacts négatifs sur l’économie, l</a:t>
            </a:r>
            <a:r>
              <a:rPr lang="fr-FR" b="1" dirty="0">
                <a:solidFill>
                  <a:srgbClr val="002060"/>
                </a:solidFill>
              </a:rPr>
              <a:t>e</a:t>
            </a:r>
            <a:r>
              <a:rPr lang="fr-FR" sz="1800" b="1" dirty="0">
                <a:solidFill>
                  <a:srgbClr val="002060"/>
                </a:solidFill>
              </a:rPr>
              <a:t> système a pu  absorber les chocs et garder une assise financière (coussin de fonds propres vs total actif) au-delà du minimum adéquat (5%). </a:t>
            </a:r>
            <a:r>
              <a:rPr lang="fr-FR" b="1" dirty="0">
                <a:solidFill>
                  <a:srgbClr val="002060"/>
                </a:solidFill>
              </a:rPr>
              <a:t>Cette assise garde une tendance moyenne haussière au cours des 20 dernières années.</a:t>
            </a:r>
            <a:endParaRPr lang="fr-FR" sz="1800" dirty="0"/>
          </a:p>
        </p:txBody>
      </p:sp>
      <p:graphicFrame>
        <p:nvGraphicFramePr>
          <p:cNvPr id="3" name="Table 2">
            <a:extLst>
              <a:ext uri="{FF2B5EF4-FFF2-40B4-BE49-F238E27FC236}">
                <a16:creationId xmlns:a16="http://schemas.microsoft.com/office/drawing/2014/main" id="{C5A8B2D2-4936-8042-759E-431E62205915}"/>
              </a:ext>
            </a:extLst>
          </p:cNvPr>
          <p:cNvGraphicFramePr>
            <a:graphicFrameLocks noGrp="1"/>
          </p:cNvGraphicFramePr>
          <p:nvPr>
            <p:extLst>
              <p:ext uri="{D42A27DB-BD31-4B8C-83A1-F6EECF244321}">
                <p14:modId xmlns:p14="http://schemas.microsoft.com/office/powerpoint/2010/main" val="124310716"/>
              </p:ext>
            </p:extLst>
          </p:nvPr>
        </p:nvGraphicFramePr>
        <p:xfrm>
          <a:off x="3167900" y="790023"/>
          <a:ext cx="4373213" cy="5506609"/>
        </p:xfrm>
        <a:graphic>
          <a:graphicData uri="http://schemas.openxmlformats.org/drawingml/2006/table">
            <a:tbl>
              <a:tblPr>
                <a:tableStyleId>{22838BEF-8BB2-4498-84A7-C5851F593DF1}</a:tableStyleId>
              </a:tblPr>
              <a:tblGrid>
                <a:gridCol w="826584">
                  <a:extLst>
                    <a:ext uri="{9D8B030D-6E8A-4147-A177-3AD203B41FA5}">
                      <a16:colId xmlns:a16="http://schemas.microsoft.com/office/drawing/2014/main" val="4160477863"/>
                    </a:ext>
                  </a:extLst>
                </a:gridCol>
                <a:gridCol w="3546629">
                  <a:extLst>
                    <a:ext uri="{9D8B030D-6E8A-4147-A177-3AD203B41FA5}">
                      <a16:colId xmlns:a16="http://schemas.microsoft.com/office/drawing/2014/main" val="133385476"/>
                    </a:ext>
                  </a:extLst>
                </a:gridCol>
              </a:tblGrid>
              <a:tr h="424466">
                <a:tc>
                  <a:txBody>
                    <a:bodyPr/>
                    <a:lstStyle/>
                    <a:p>
                      <a:pPr algn="ctr" fontAlgn="b"/>
                      <a:r>
                        <a:rPr lang="en-US" sz="1400" b="1" u="none" strike="noStrike" dirty="0" err="1">
                          <a:solidFill>
                            <a:srgbClr val="000000"/>
                          </a:solidFill>
                          <a:effectLst/>
                        </a:rPr>
                        <a:t>Année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b="1" u="none" strike="noStrike" dirty="0">
                          <a:effectLst/>
                        </a:rPr>
                        <a:t>Assise Financière du </a:t>
                      </a:r>
                      <a:r>
                        <a:rPr lang="en-US" sz="1400" b="1" u="none" strike="noStrike" dirty="0" err="1">
                          <a:effectLst/>
                        </a:rPr>
                        <a:t>système</a:t>
                      </a:r>
                      <a:r>
                        <a:rPr lang="en-US" sz="1400" b="1" u="none" strike="noStrike" dirty="0">
                          <a:effectLst/>
                        </a:rPr>
                        <a:t> </a:t>
                      </a:r>
                      <a:r>
                        <a:rPr lang="en-US" sz="1400" b="1" u="none" strike="noStrike" dirty="0" err="1">
                          <a:effectLst/>
                        </a:rPr>
                        <a:t>bancaire</a:t>
                      </a:r>
                      <a:endParaRPr lang="en-US" sz="1400" b="1" u="none" strike="noStrike" dirty="0">
                        <a:effectLst/>
                      </a:endParaRPr>
                    </a:p>
                    <a:p>
                      <a:pPr algn="ctr" fontAlgn="b"/>
                      <a:r>
                        <a:rPr lang="en-US" sz="1400" b="1" u="none" strike="noStrike" dirty="0">
                          <a:effectLst/>
                        </a:rPr>
                        <a:t> (fonds </a:t>
                      </a:r>
                      <a:r>
                        <a:rPr lang="en-US" sz="1400" b="1" u="none" strike="noStrike" dirty="0" err="1">
                          <a:effectLst/>
                        </a:rPr>
                        <a:t>propres</a:t>
                      </a:r>
                      <a:r>
                        <a:rPr lang="en-US" sz="1400" b="1" u="none" strike="noStrike" dirty="0">
                          <a:effectLst/>
                        </a:rPr>
                        <a:t>/</a:t>
                      </a:r>
                      <a:r>
                        <a:rPr lang="en-US" sz="1400" b="1" u="none" strike="noStrike" dirty="0" err="1">
                          <a:effectLst/>
                        </a:rPr>
                        <a:t>actif</a:t>
                      </a:r>
                      <a:r>
                        <a:rPr lang="en-US" sz="1400" b="1" u="none" strike="noStrike" dirty="0">
                          <a:effectLst/>
                        </a:rPr>
                        <a:t>)</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6018222"/>
                  </a:ext>
                </a:extLst>
              </a:tr>
              <a:tr h="290457">
                <a:tc>
                  <a:txBody>
                    <a:bodyPr/>
                    <a:lstStyle/>
                    <a:p>
                      <a:pPr algn="ctr" fontAlgn="b"/>
                      <a:r>
                        <a:rPr lang="en-US" sz="1200" u="none" strike="noStrike">
                          <a:effectLst/>
                        </a:rPr>
                        <a:t>2000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5.1%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158576"/>
                  </a:ext>
                </a:extLst>
              </a:tr>
              <a:tr h="181914">
                <a:tc>
                  <a:txBody>
                    <a:bodyPr/>
                    <a:lstStyle/>
                    <a:p>
                      <a:pPr algn="ctr" fontAlgn="b"/>
                      <a:r>
                        <a:rPr lang="en-US" sz="1200" u="none" strike="noStrike">
                          <a:effectLst/>
                        </a:rPr>
                        <a:t>2001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5.8%</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1929438"/>
                  </a:ext>
                </a:extLst>
              </a:tr>
              <a:tr h="181914">
                <a:tc>
                  <a:txBody>
                    <a:bodyPr/>
                    <a:lstStyle/>
                    <a:p>
                      <a:pPr algn="ctr" fontAlgn="b"/>
                      <a:r>
                        <a:rPr lang="en-US" sz="1200" u="none" strike="noStrike">
                          <a:effectLst/>
                        </a:rPr>
                        <a:t>2002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5.8%</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67607163"/>
                  </a:ext>
                </a:extLst>
              </a:tr>
              <a:tr h="181914">
                <a:tc>
                  <a:txBody>
                    <a:bodyPr/>
                    <a:lstStyle/>
                    <a:p>
                      <a:pPr algn="ctr" fontAlgn="b"/>
                      <a:r>
                        <a:rPr lang="en-US" sz="1200" u="none" strike="noStrike">
                          <a:effectLst/>
                        </a:rPr>
                        <a:t>2003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5.4%</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9361487"/>
                  </a:ext>
                </a:extLst>
              </a:tr>
              <a:tr h="516518">
                <a:tc>
                  <a:txBody>
                    <a:bodyPr/>
                    <a:lstStyle/>
                    <a:p>
                      <a:pPr algn="ctr" fontAlgn="b"/>
                      <a:r>
                        <a:rPr lang="en-US" sz="1200" u="none" strike="noStrike">
                          <a:effectLst/>
                        </a:rPr>
                        <a:t>2004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5.3%</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0356359"/>
                  </a:ext>
                </a:extLst>
              </a:tr>
              <a:tr h="181914">
                <a:tc>
                  <a:txBody>
                    <a:bodyPr/>
                    <a:lstStyle/>
                    <a:p>
                      <a:pPr algn="ctr" fontAlgn="b"/>
                      <a:r>
                        <a:rPr lang="en-US" sz="1200" u="none" strike="noStrike">
                          <a:effectLst/>
                        </a:rPr>
                        <a:t>2005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3531664"/>
                  </a:ext>
                </a:extLst>
              </a:tr>
              <a:tr h="181914">
                <a:tc>
                  <a:txBody>
                    <a:bodyPr/>
                    <a:lstStyle/>
                    <a:p>
                      <a:pPr algn="ctr" fontAlgn="b"/>
                      <a:r>
                        <a:rPr lang="en-US" sz="1200" u="none" strike="noStrike">
                          <a:effectLst/>
                        </a:rPr>
                        <a:t>2006</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5.3%</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1290281"/>
                  </a:ext>
                </a:extLst>
              </a:tr>
              <a:tr h="181914">
                <a:tc>
                  <a:txBody>
                    <a:bodyPr/>
                    <a:lstStyle/>
                    <a:p>
                      <a:pPr algn="ctr" fontAlgn="b"/>
                      <a:r>
                        <a:rPr lang="en-US" sz="1200" u="none" strike="noStrike">
                          <a:effectLst/>
                        </a:rPr>
                        <a:t>2007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7.0%</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9031757"/>
                  </a:ext>
                </a:extLst>
              </a:tr>
              <a:tr h="249554">
                <a:tc>
                  <a:txBody>
                    <a:bodyPr/>
                    <a:lstStyle/>
                    <a:p>
                      <a:pPr algn="ct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6.5%</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2755200"/>
                  </a:ext>
                </a:extLst>
              </a:tr>
              <a:tr h="181914">
                <a:tc>
                  <a:txBody>
                    <a:bodyPr/>
                    <a:lstStyle/>
                    <a:p>
                      <a:pPr algn="ctr" fontAlgn="b"/>
                      <a:r>
                        <a:rPr lang="en-US" sz="1200" u="none" strike="noStrike">
                          <a:effectLst/>
                        </a:rPr>
                        <a:t>2009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6.7%</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9511701"/>
                  </a:ext>
                </a:extLst>
              </a:tr>
              <a:tr h="181914">
                <a:tc>
                  <a:txBody>
                    <a:bodyPr/>
                    <a:lstStyle/>
                    <a:p>
                      <a:pPr algn="ctr" fontAlgn="b"/>
                      <a:r>
                        <a:rPr lang="en-US" sz="1200" u="none" strike="noStrike">
                          <a:effectLst/>
                        </a:rPr>
                        <a:t>2010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78230148"/>
                  </a:ext>
                </a:extLst>
              </a:tr>
              <a:tr h="181914">
                <a:tc>
                  <a:txBody>
                    <a:bodyPr/>
                    <a:lstStyle/>
                    <a:p>
                      <a:pPr algn="ctr" fontAlgn="b"/>
                      <a:r>
                        <a:rPr lang="en-US" sz="1200" u="none" strike="noStrike">
                          <a:effectLst/>
                        </a:rPr>
                        <a:t>2011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6612021"/>
                  </a:ext>
                </a:extLst>
              </a:tr>
              <a:tr h="181914">
                <a:tc>
                  <a:txBody>
                    <a:bodyPr/>
                    <a:lstStyle/>
                    <a:p>
                      <a:pPr algn="ctr" fontAlgn="b"/>
                      <a:r>
                        <a:rPr lang="en-US" sz="1200" u="none" strike="noStrike">
                          <a:effectLst/>
                        </a:rPr>
                        <a:t>2012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6.4%</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5926326"/>
                  </a:ext>
                </a:extLst>
              </a:tr>
              <a:tr h="181914">
                <a:tc>
                  <a:txBody>
                    <a:bodyPr/>
                    <a:lstStyle/>
                    <a:p>
                      <a:pPr algn="ctr" fontAlgn="b"/>
                      <a:r>
                        <a:rPr lang="en-US" sz="1200" u="none" strike="noStrike">
                          <a:effectLst/>
                        </a:rPr>
                        <a:t>2013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7.4%</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3556179"/>
                  </a:ext>
                </a:extLst>
              </a:tr>
              <a:tr h="181914">
                <a:tc>
                  <a:txBody>
                    <a:bodyPr/>
                    <a:lstStyle/>
                    <a:p>
                      <a:pPr algn="ctr" fontAlgn="b"/>
                      <a:r>
                        <a:rPr lang="en-US" sz="1200" u="none" strike="noStrike">
                          <a:effectLst/>
                        </a:rPr>
                        <a:t>2014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7.6%</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40577"/>
                  </a:ext>
                </a:extLst>
              </a:tr>
              <a:tr h="181914">
                <a:tc>
                  <a:txBody>
                    <a:bodyPr/>
                    <a:lstStyle/>
                    <a:p>
                      <a:pPr algn="ctr" fontAlgn="b"/>
                      <a:r>
                        <a:rPr lang="en-US" sz="1200" u="none" strike="noStrike">
                          <a:effectLst/>
                        </a:rPr>
                        <a:t>2015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7.7%</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0971803"/>
                  </a:ext>
                </a:extLst>
              </a:tr>
              <a:tr h="181914">
                <a:tc>
                  <a:txBody>
                    <a:bodyPr/>
                    <a:lstStyle/>
                    <a:p>
                      <a:pPr algn="ctr" fontAlgn="b"/>
                      <a:r>
                        <a:rPr lang="en-US" sz="1200" u="none" strike="noStrike">
                          <a:effectLst/>
                        </a:rPr>
                        <a:t>2016</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9.1%</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9624487"/>
                  </a:ext>
                </a:extLst>
              </a:tr>
              <a:tr h="181914">
                <a:tc>
                  <a:txBody>
                    <a:bodyPr/>
                    <a:lstStyle/>
                    <a:p>
                      <a:pPr algn="ctr" fontAlgn="b"/>
                      <a:r>
                        <a:rPr lang="en-US" sz="1200" u="none" strike="noStrike">
                          <a:effectLst/>
                        </a:rPr>
                        <a:t>2017</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9.0%</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5368688"/>
                  </a:ext>
                </a:extLst>
              </a:tr>
              <a:tr h="181914">
                <a:tc>
                  <a:txBody>
                    <a:bodyPr/>
                    <a:lstStyle/>
                    <a:p>
                      <a:pPr algn="ctr" fontAlgn="b"/>
                      <a:r>
                        <a:rPr lang="en-US" sz="1200" u="none" strike="noStrike">
                          <a:effectLst/>
                        </a:rPr>
                        <a:t>2018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8.9%</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3102998"/>
                  </a:ext>
                </a:extLst>
              </a:tr>
              <a:tr h="181914">
                <a:tc>
                  <a:txBody>
                    <a:bodyPr/>
                    <a:lstStyle/>
                    <a:p>
                      <a:pPr algn="ctr" fontAlgn="b"/>
                      <a:r>
                        <a:rPr lang="en-US" sz="1200" u="none" strike="noStrike">
                          <a:effectLst/>
                        </a:rPr>
                        <a:t>2019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8.4%</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10552814"/>
                  </a:ext>
                </a:extLst>
              </a:tr>
              <a:tr h="181914">
                <a:tc>
                  <a:txBody>
                    <a:bodyPr/>
                    <a:lstStyle/>
                    <a:p>
                      <a:pPr algn="ctr" fontAlgn="b"/>
                      <a:r>
                        <a:rPr lang="en-US" sz="1200" u="none" strike="noStrike">
                          <a:effectLst/>
                        </a:rPr>
                        <a:t>2020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9.3%</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1657373"/>
                  </a:ext>
                </a:extLst>
              </a:tr>
              <a:tr h="181914">
                <a:tc>
                  <a:txBody>
                    <a:bodyPr/>
                    <a:lstStyle/>
                    <a:p>
                      <a:pPr algn="ctr" fontAlgn="b"/>
                      <a:r>
                        <a:rPr lang="en-US" sz="1200" u="none" strike="noStrike">
                          <a:effectLst/>
                        </a:rPr>
                        <a:t>2021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7.7%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0801070"/>
                  </a:ext>
                </a:extLst>
              </a:tr>
              <a:tr h="181914">
                <a:tc>
                  <a:txBody>
                    <a:bodyPr/>
                    <a:lstStyle/>
                    <a:p>
                      <a:pPr algn="ctr" fontAlgn="b"/>
                      <a:r>
                        <a:rPr lang="en-US" sz="1200" b="0" i="0" u="none" strike="noStrike" dirty="0">
                          <a:solidFill>
                            <a:srgbClr val="000000"/>
                          </a:solidFill>
                          <a:effectLst/>
                          <a:latin typeface="Calibri" panose="020F0502020204030204" pitchFamily="34" charset="0"/>
                        </a:rPr>
                        <a:t>2022</a:t>
                      </a:r>
                    </a:p>
                  </a:txBody>
                  <a:tcPr marL="0" marR="0" marT="0" marB="0" anchor="b"/>
                </a:tc>
                <a:tc>
                  <a:txBody>
                    <a:bodyPr/>
                    <a:lstStyle/>
                    <a:p>
                      <a:pPr algn="ctr" fontAlgn="b"/>
                      <a:r>
                        <a:rPr lang="en-US" sz="1200" b="0" i="0" u="none" strike="noStrike" dirty="0">
                          <a:solidFill>
                            <a:srgbClr val="000000"/>
                          </a:solidFill>
                          <a:effectLst/>
                          <a:latin typeface="Calibri" panose="020F0502020204030204" pitchFamily="34" charset="0"/>
                        </a:rPr>
                        <a:t>7.4%</a:t>
                      </a:r>
                    </a:p>
                  </a:txBody>
                  <a:tcPr marL="0" marR="0" marT="0" marB="0" anchor="b"/>
                </a:tc>
                <a:extLst>
                  <a:ext uri="{0D108BD9-81ED-4DB2-BD59-A6C34878D82A}">
                    <a16:rowId xmlns:a16="http://schemas.microsoft.com/office/drawing/2014/main" val="1155648489"/>
                  </a:ext>
                </a:extLst>
              </a:tr>
              <a:tr h="181914">
                <a:tc>
                  <a:txBody>
                    <a:bodyPr/>
                    <a:lstStyle/>
                    <a:p>
                      <a:pPr algn="ctr" fontAlgn="b"/>
                      <a:r>
                        <a:rPr lang="en-US" sz="1200" u="none" strike="noStrike" dirty="0">
                          <a:effectLst/>
                        </a:rPr>
                        <a:t>2023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8.0%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1030135"/>
                  </a:ext>
                </a:extLst>
              </a:tr>
              <a:tr h="181914">
                <a:tc>
                  <a:txBody>
                    <a:bodyPr/>
                    <a:lstStyle/>
                    <a:p>
                      <a:pPr algn="ctr" fontAlgn="b"/>
                      <a:r>
                        <a:rPr lang="en-US" sz="1200" u="none" strike="noStrike" dirty="0">
                          <a:effectLst/>
                        </a:rPr>
                        <a:t>2024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8.25%</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3060684"/>
                  </a:ext>
                </a:extLst>
              </a:tr>
            </a:tbl>
          </a:graphicData>
        </a:graphic>
      </p:graphicFrame>
    </p:spTree>
    <p:extLst>
      <p:ext uri="{BB962C8B-B14F-4D97-AF65-F5344CB8AC3E}">
        <p14:creationId xmlns:p14="http://schemas.microsoft.com/office/powerpoint/2010/main" val="191112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451578" y="34134"/>
            <a:ext cx="8240844" cy="619009"/>
          </a:xfrm>
        </p:spPr>
        <p:txBody>
          <a:bodyPr>
            <a:noAutofit/>
          </a:bodyPr>
          <a:lstStyle/>
          <a:p>
            <a:pPr algn="just">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Capacité du système bancaire à absorber les chocs</a:t>
            </a: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760199"/>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6" name="TextBox 5">
            <a:extLst>
              <a:ext uri="{FF2B5EF4-FFF2-40B4-BE49-F238E27FC236}">
                <a16:creationId xmlns:a16="http://schemas.microsoft.com/office/drawing/2014/main" id="{25CEEA45-5CD1-E41D-AC4E-B254769C5FC1}"/>
              </a:ext>
            </a:extLst>
          </p:cNvPr>
          <p:cNvSpPr txBox="1"/>
          <p:nvPr/>
        </p:nvSpPr>
        <p:spPr>
          <a:xfrm>
            <a:off x="0" y="1318424"/>
            <a:ext cx="2244436" cy="4801314"/>
          </a:xfrm>
          <a:prstGeom prst="rect">
            <a:avLst/>
          </a:prstGeom>
          <a:noFill/>
        </p:spPr>
        <p:txBody>
          <a:bodyPr wrap="square" rtlCol="0">
            <a:spAutoFit/>
          </a:bodyPr>
          <a:lstStyle/>
          <a:p>
            <a:pPr algn="just"/>
            <a:r>
              <a:rPr lang="fr-FR" sz="1800" b="1" dirty="0">
                <a:solidFill>
                  <a:srgbClr val="002060"/>
                </a:solidFill>
              </a:rPr>
              <a:t>En périodes de fortes turbulences socio-politiques à impacts négatifs sur l’économie, l</a:t>
            </a:r>
            <a:r>
              <a:rPr lang="fr-FR" b="1" dirty="0">
                <a:solidFill>
                  <a:srgbClr val="002060"/>
                </a:solidFill>
              </a:rPr>
              <a:t>e</a:t>
            </a:r>
            <a:r>
              <a:rPr lang="fr-FR" sz="1800" b="1" dirty="0">
                <a:solidFill>
                  <a:srgbClr val="002060"/>
                </a:solidFill>
              </a:rPr>
              <a:t> système a pu  absorber les chocs et garder une assise financière (coussin de fonds propres vs total actif) au-delà du minimum adéquat (5%). </a:t>
            </a:r>
            <a:r>
              <a:rPr lang="fr-FR" b="1" dirty="0">
                <a:solidFill>
                  <a:srgbClr val="002060"/>
                </a:solidFill>
              </a:rPr>
              <a:t>Cette assise garde une tendance moyenne haussière au cours des 20 dernières années.</a:t>
            </a:r>
            <a:endParaRPr lang="fr-FR" sz="1800" dirty="0"/>
          </a:p>
        </p:txBody>
      </p:sp>
      <p:graphicFrame>
        <p:nvGraphicFramePr>
          <p:cNvPr id="3" name="Chart 2">
            <a:extLst>
              <a:ext uri="{FF2B5EF4-FFF2-40B4-BE49-F238E27FC236}">
                <a16:creationId xmlns:a16="http://schemas.microsoft.com/office/drawing/2014/main" id="{CAE3EAB7-DFA1-8ECD-FFF4-53459DB6E10C}"/>
              </a:ext>
            </a:extLst>
          </p:cNvPr>
          <p:cNvGraphicFramePr>
            <a:graphicFrameLocks/>
          </p:cNvGraphicFramePr>
          <p:nvPr>
            <p:extLst>
              <p:ext uri="{D42A27DB-BD31-4B8C-83A1-F6EECF244321}">
                <p14:modId xmlns:p14="http://schemas.microsoft.com/office/powerpoint/2010/main" val="3560180765"/>
              </p:ext>
            </p:extLst>
          </p:nvPr>
        </p:nvGraphicFramePr>
        <p:xfrm>
          <a:off x="2244436" y="1619249"/>
          <a:ext cx="6146800" cy="4023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640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451578" y="34134"/>
            <a:ext cx="8240844" cy="619009"/>
          </a:xfrm>
        </p:spPr>
        <p:txBody>
          <a:bodyPr>
            <a:noAutofit/>
          </a:bodyPr>
          <a:lstStyle/>
          <a:p>
            <a:pPr algn="just">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Capacité du système bancaire à absorber les chocs</a:t>
            </a: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760199"/>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6" name="TextBox 5">
            <a:extLst>
              <a:ext uri="{FF2B5EF4-FFF2-40B4-BE49-F238E27FC236}">
                <a16:creationId xmlns:a16="http://schemas.microsoft.com/office/drawing/2014/main" id="{25CEEA45-5CD1-E41D-AC4E-B254769C5FC1}"/>
              </a:ext>
            </a:extLst>
          </p:cNvPr>
          <p:cNvSpPr txBox="1"/>
          <p:nvPr/>
        </p:nvSpPr>
        <p:spPr>
          <a:xfrm>
            <a:off x="0" y="1318424"/>
            <a:ext cx="2244436" cy="3693319"/>
          </a:xfrm>
          <a:prstGeom prst="rect">
            <a:avLst/>
          </a:prstGeom>
          <a:noFill/>
        </p:spPr>
        <p:txBody>
          <a:bodyPr wrap="square" rtlCol="0">
            <a:spAutoFit/>
          </a:bodyPr>
          <a:lstStyle/>
          <a:p>
            <a:pPr algn="just"/>
            <a:r>
              <a:rPr lang="fr-FR" sz="1800" b="1" dirty="0">
                <a:solidFill>
                  <a:srgbClr val="002060"/>
                </a:solidFill>
              </a:rPr>
              <a:t>Au cours des 10 dernières années, le ratio de suffisance des fonds propres réglementaires (prenant en compte les risques de crédit, de marché et risque opérationnel) a toujours évolué au-delà du minimum réglementaire de 12%</a:t>
            </a:r>
            <a:r>
              <a:rPr lang="fr-FR" b="1" dirty="0">
                <a:solidFill>
                  <a:srgbClr val="002060"/>
                </a:solidFill>
              </a:rPr>
              <a:t>.</a:t>
            </a:r>
            <a:endParaRPr lang="fr-FR" sz="1800" dirty="0"/>
          </a:p>
        </p:txBody>
      </p:sp>
      <p:graphicFrame>
        <p:nvGraphicFramePr>
          <p:cNvPr id="3" name="Chart 2">
            <a:extLst>
              <a:ext uri="{FF2B5EF4-FFF2-40B4-BE49-F238E27FC236}">
                <a16:creationId xmlns:a16="http://schemas.microsoft.com/office/drawing/2014/main" id="{19A3C8D6-30EC-CCC2-8F81-53DAD8D98892}"/>
              </a:ext>
            </a:extLst>
          </p:cNvPr>
          <p:cNvGraphicFramePr>
            <a:graphicFrameLocks/>
          </p:cNvGraphicFramePr>
          <p:nvPr>
            <p:extLst>
              <p:ext uri="{D42A27DB-BD31-4B8C-83A1-F6EECF244321}">
                <p14:modId xmlns:p14="http://schemas.microsoft.com/office/powerpoint/2010/main" val="2420971704"/>
              </p:ext>
            </p:extLst>
          </p:nvPr>
        </p:nvGraphicFramePr>
        <p:xfrm>
          <a:off x="2381580" y="993857"/>
          <a:ext cx="6565900" cy="4125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16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451578" y="34134"/>
            <a:ext cx="8240844" cy="619009"/>
          </a:xfrm>
        </p:spPr>
        <p:txBody>
          <a:bodyPr>
            <a:noAutofit/>
          </a:bodyPr>
          <a:lstStyle/>
          <a:p>
            <a:pPr algn="just">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Capacité du système bancaire à absorber les chocs</a:t>
            </a: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760199"/>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6" name="TextBox 5">
            <a:extLst>
              <a:ext uri="{FF2B5EF4-FFF2-40B4-BE49-F238E27FC236}">
                <a16:creationId xmlns:a16="http://schemas.microsoft.com/office/drawing/2014/main" id="{25CEEA45-5CD1-E41D-AC4E-B254769C5FC1}"/>
              </a:ext>
            </a:extLst>
          </p:cNvPr>
          <p:cNvSpPr txBox="1"/>
          <p:nvPr/>
        </p:nvSpPr>
        <p:spPr>
          <a:xfrm>
            <a:off x="0" y="1318424"/>
            <a:ext cx="2244436" cy="2862322"/>
          </a:xfrm>
          <a:prstGeom prst="rect">
            <a:avLst/>
          </a:prstGeom>
          <a:noFill/>
        </p:spPr>
        <p:txBody>
          <a:bodyPr wrap="square" rtlCol="0">
            <a:spAutoFit/>
          </a:bodyPr>
          <a:lstStyle/>
          <a:p>
            <a:pPr algn="just"/>
            <a:r>
              <a:rPr lang="fr-FR" sz="1800" b="1" dirty="0">
                <a:solidFill>
                  <a:srgbClr val="002060"/>
                </a:solidFill>
              </a:rPr>
              <a:t>Le niveau de liquidité des actifs du système est structurellement élevé. Le ratio de liquidité a affiché une tendance haussière et gardé une moyenne de 54% au cours des 5 dernières années.  </a:t>
            </a:r>
            <a:endParaRPr lang="fr-FR" sz="1800" dirty="0"/>
          </a:p>
        </p:txBody>
      </p:sp>
      <p:graphicFrame>
        <p:nvGraphicFramePr>
          <p:cNvPr id="4" name="Chart 3">
            <a:extLst>
              <a:ext uri="{FF2B5EF4-FFF2-40B4-BE49-F238E27FC236}">
                <a16:creationId xmlns:a16="http://schemas.microsoft.com/office/drawing/2014/main" id="{DDCB7982-14AD-F71B-6184-673254106382}"/>
              </a:ext>
            </a:extLst>
          </p:cNvPr>
          <p:cNvGraphicFramePr>
            <a:graphicFrameLocks/>
          </p:cNvGraphicFramePr>
          <p:nvPr>
            <p:extLst>
              <p:ext uri="{D42A27DB-BD31-4B8C-83A1-F6EECF244321}">
                <p14:modId xmlns:p14="http://schemas.microsoft.com/office/powerpoint/2010/main" val="694901713"/>
              </p:ext>
            </p:extLst>
          </p:nvPr>
        </p:nvGraphicFramePr>
        <p:xfrm>
          <a:off x="2671907" y="1318424"/>
          <a:ext cx="612775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234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546264" y="0"/>
            <a:ext cx="8146157" cy="676894"/>
          </a:xfrm>
        </p:spPr>
        <p:txBody>
          <a:bodyPr>
            <a:noAutofit/>
          </a:bodyPr>
          <a:lstStyle/>
          <a:p>
            <a:pPr algn="ctr">
              <a:lnSpc>
                <a:spcPct val="100000"/>
              </a:lnSpc>
            </a:pPr>
            <a:br>
              <a:rPr lang="fr-FR" sz="2800" b="1" dirty="0">
                <a:solidFill>
                  <a:srgbClr val="002060"/>
                </a:solidFill>
                <a:latin typeface="Times New Roman" panose="02020603050405020304" pitchFamily="18" charset="0"/>
                <a:cs typeface="Times New Roman" panose="02020603050405020304" pitchFamily="18" charset="0"/>
              </a:rPr>
            </a:br>
            <a:br>
              <a:rPr lang="fr-FR" sz="2800" b="1" dirty="0">
                <a:solidFill>
                  <a:srgbClr val="002060"/>
                </a:solidFill>
                <a:latin typeface="Times New Roman" panose="02020603050405020304" pitchFamily="18" charset="0"/>
                <a:cs typeface="Times New Roman" panose="02020603050405020304" pitchFamily="18" charset="0"/>
              </a:rPr>
            </a:br>
            <a:r>
              <a:rPr lang="fr-FR" sz="2800" b="1" dirty="0">
                <a:solidFill>
                  <a:schemeClr val="accent5"/>
                </a:solidFill>
                <a:latin typeface="Times New Roman" panose="02020603050405020304" pitchFamily="18" charset="0"/>
                <a:cs typeface="Times New Roman" panose="02020603050405020304" pitchFamily="18" charset="0"/>
              </a:rPr>
              <a:t>6-</a:t>
            </a:r>
            <a:r>
              <a:rPr lang="fr-FR" sz="2800" b="1" dirty="0">
                <a:solidFill>
                  <a:srgbClr val="002060"/>
                </a:solidFill>
                <a:latin typeface="Times New Roman" panose="02020603050405020304" pitchFamily="18" charset="0"/>
                <a:cs typeface="Times New Roman" panose="02020603050405020304" pitchFamily="18" charset="0"/>
              </a:rPr>
              <a:t> </a:t>
            </a:r>
            <a:r>
              <a:rPr lang="fr-FR" sz="2800" b="1" dirty="0">
                <a:solidFill>
                  <a:schemeClr val="accent5"/>
                </a:solidFill>
                <a:latin typeface="Times New Roman" panose="02020603050405020304" pitchFamily="18" charset="0"/>
                <a:cs typeface="Times New Roman" panose="02020603050405020304" pitchFamily="18" charset="0"/>
              </a:rPr>
              <a:t>Quelques Éléments d’analyse de la résilience du système</a:t>
            </a:r>
          </a:p>
        </p:txBody>
      </p:sp>
      <p:sp>
        <p:nvSpPr>
          <p:cNvPr id="6" name="TextBox 5">
            <a:extLst>
              <a:ext uri="{FF2B5EF4-FFF2-40B4-BE49-F238E27FC236}">
                <a16:creationId xmlns:a16="http://schemas.microsoft.com/office/drawing/2014/main" id="{25CEEA45-5CD1-E41D-AC4E-B254769C5FC1}"/>
              </a:ext>
            </a:extLst>
          </p:cNvPr>
          <p:cNvSpPr txBox="1"/>
          <p:nvPr/>
        </p:nvSpPr>
        <p:spPr>
          <a:xfrm>
            <a:off x="1068778" y="1223421"/>
            <a:ext cx="7623644" cy="4401205"/>
          </a:xfrm>
          <a:prstGeom prst="rect">
            <a:avLst/>
          </a:prstGeom>
          <a:noFill/>
        </p:spPr>
        <p:txBody>
          <a:bodyPr wrap="square" rtlCol="0">
            <a:spAutoFit/>
          </a:bodyPr>
          <a:lstStyle/>
          <a:p>
            <a:pPr marL="285750" indent="-285750" algn="just">
              <a:buFont typeface="Wingdings" pitchFamily="2" charset="2"/>
              <a:buChar char="Ø"/>
            </a:pPr>
            <a:endParaRPr lang="fr-FR" sz="2800" b="1" dirty="0">
              <a:solidFill>
                <a:srgbClr val="002060"/>
              </a:solidFill>
            </a:endParaRPr>
          </a:p>
          <a:p>
            <a:pPr marL="285750" indent="-285750" algn="just">
              <a:buFont typeface="Wingdings" pitchFamily="2" charset="2"/>
              <a:buChar char="Ø"/>
            </a:pPr>
            <a:r>
              <a:rPr lang="fr-FR" sz="2800" b="1" dirty="0">
                <a:solidFill>
                  <a:srgbClr val="002060"/>
                </a:solidFill>
              </a:rPr>
              <a:t>Modèle d’affaires des banques;</a:t>
            </a:r>
          </a:p>
          <a:p>
            <a:pPr algn="just"/>
            <a:endParaRPr lang="fr-FR" sz="2800" b="1" dirty="0">
              <a:solidFill>
                <a:srgbClr val="002060"/>
              </a:solidFill>
            </a:endParaRPr>
          </a:p>
          <a:p>
            <a:pPr algn="just"/>
            <a:endParaRPr lang="fr-FR" sz="2800" b="1" dirty="0">
              <a:solidFill>
                <a:srgbClr val="002060"/>
              </a:solidFill>
            </a:endParaRPr>
          </a:p>
          <a:p>
            <a:pPr marL="285750" indent="-285750" algn="just">
              <a:buFont typeface="Wingdings" pitchFamily="2" charset="2"/>
              <a:buChar char="Ø"/>
            </a:pPr>
            <a:r>
              <a:rPr lang="fr-FR" sz="2800" b="1" dirty="0">
                <a:solidFill>
                  <a:srgbClr val="002060"/>
                </a:solidFill>
              </a:rPr>
              <a:t>La réglementation et la surveillance des activités bancaires;</a:t>
            </a:r>
          </a:p>
          <a:p>
            <a:pPr algn="just"/>
            <a:endParaRPr lang="fr-FR" sz="2800" b="1" dirty="0">
              <a:solidFill>
                <a:srgbClr val="002060"/>
              </a:solidFill>
            </a:endParaRPr>
          </a:p>
          <a:p>
            <a:pPr algn="just"/>
            <a:endParaRPr lang="fr-FR" sz="2800" b="1" dirty="0">
              <a:solidFill>
                <a:srgbClr val="002060"/>
              </a:solidFill>
            </a:endParaRPr>
          </a:p>
          <a:p>
            <a:pPr marL="285750" indent="-285750" algn="just">
              <a:buFont typeface="Wingdings" pitchFamily="2" charset="2"/>
              <a:buChar char="Ø"/>
            </a:pPr>
            <a:r>
              <a:rPr lang="fr-FR" sz="2800" b="1" dirty="0">
                <a:solidFill>
                  <a:srgbClr val="002060"/>
                </a:solidFill>
              </a:rPr>
              <a:t>Les mesures de la BRH pour préserver la stabilité du système.</a:t>
            </a:r>
            <a:endParaRPr lang="fr-FR" sz="2800" dirty="0"/>
          </a:p>
        </p:txBody>
      </p:sp>
    </p:spTree>
    <p:extLst>
      <p:ext uri="{BB962C8B-B14F-4D97-AF65-F5344CB8AC3E}">
        <p14:creationId xmlns:p14="http://schemas.microsoft.com/office/powerpoint/2010/main" val="87693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4" y="-102596"/>
            <a:ext cx="8983522" cy="489355"/>
          </a:xfrm>
        </p:spPr>
        <p:txBody>
          <a:bodyPr>
            <a:noAutofit/>
          </a:bodyPr>
          <a:lstStyle/>
          <a:p>
            <a:pPr algn="ctr"/>
            <a:br>
              <a:rPr lang="en-US" sz="2900" dirty="0">
                <a:latin typeface="Times New Roman" panose="02020603050405020304" pitchFamily="18" charset="0"/>
                <a:cs typeface="Times New Roman" panose="02020603050405020304" pitchFamily="18" charset="0"/>
              </a:rPr>
            </a:br>
            <a:r>
              <a:rPr lang="en-US" sz="2900" b="1" dirty="0" err="1">
                <a:solidFill>
                  <a:schemeClr val="accent1">
                    <a:lumMod val="50000"/>
                  </a:schemeClr>
                </a:solidFill>
                <a:latin typeface="Times New Roman" panose="02020603050405020304" pitchFamily="18" charset="0"/>
                <a:cs typeface="Times New Roman" panose="02020603050405020304" pitchFamily="18" charset="0"/>
              </a:rPr>
              <a:t>Modèle</a:t>
            </a:r>
            <a:r>
              <a:rPr lang="en-US" sz="2900" b="1" dirty="0">
                <a:solidFill>
                  <a:schemeClr val="accent1">
                    <a:lumMod val="50000"/>
                  </a:schemeClr>
                </a:solidFill>
                <a:latin typeface="Times New Roman" panose="02020603050405020304" pitchFamily="18" charset="0"/>
                <a:cs typeface="Times New Roman" panose="02020603050405020304" pitchFamily="18" charset="0"/>
              </a:rPr>
              <a:t> </a:t>
            </a:r>
            <a:r>
              <a:rPr lang="en-US" sz="2900" b="1" dirty="0" err="1">
                <a:solidFill>
                  <a:schemeClr val="accent1">
                    <a:lumMod val="50000"/>
                  </a:schemeClr>
                </a:solidFill>
                <a:latin typeface="Times New Roman" panose="02020603050405020304" pitchFamily="18" charset="0"/>
                <a:cs typeface="Times New Roman" panose="02020603050405020304" pitchFamily="18" charset="0"/>
              </a:rPr>
              <a:t>d’affaires</a:t>
            </a:r>
            <a:r>
              <a:rPr lang="en-US" sz="2900" b="1" dirty="0">
                <a:solidFill>
                  <a:schemeClr val="accent1">
                    <a:lumMod val="50000"/>
                  </a:schemeClr>
                </a:solidFill>
                <a:latin typeface="Times New Roman" panose="02020603050405020304" pitchFamily="18" charset="0"/>
                <a:cs typeface="Times New Roman" panose="02020603050405020304" pitchFamily="18" charset="0"/>
              </a:rPr>
              <a:t> </a:t>
            </a:r>
            <a:r>
              <a:rPr lang="en-US" sz="2900" b="1" dirty="0" err="1">
                <a:solidFill>
                  <a:schemeClr val="accent1">
                    <a:lumMod val="50000"/>
                  </a:schemeClr>
                </a:solidFill>
                <a:latin typeface="Times New Roman" panose="02020603050405020304" pitchFamily="18" charset="0"/>
                <a:cs typeface="Times New Roman" panose="02020603050405020304" pitchFamily="18" charset="0"/>
              </a:rPr>
              <a:t>d’une</a:t>
            </a:r>
            <a:r>
              <a:rPr lang="en-US" sz="2900" b="1" dirty="0">
                <a:solidFill>
                  <a:schemeClr val="accent1">
                    <a:lumMod val="50000"/>
                  </a:schemeClr>
                </a:solidFill>
                <a:latin typeface="Times New Roman" panose="02020603050405020304" pitchFamily="18" charset="0"/>
                <a:cs typeface="Times New Roman" panose="02020603050405020304" pitchFamily="18" charset="0"/>
              </a:rPr>
              <a:t> </a:t>
            </a:r>
            <a:r>
              <a:rPr lang="en-US" sz="2900" b="1" dirty="0" err="1">
                <a:solidFill>
                  <a:schemeClr val="accent1">
                    <a:lumMod val="50000"/>
                  </a:schemeClr>
                </a:solidFill>
                <a:latin typeface="Times New Roman" panose="02020603050405020304" pitchFamily="18" charset="0"/>
                <a:cs typeface="Times New Roman" panose="02020603050405020304" pitchFamily="18" charset="0"/>
              </a:rPr>
              <a:t>banque</a:t>
            </a:r>
            <a:endParaRPr lang="en-US" sz="29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0C410034-8F72-4707-97FE-9F37D0F99DEE}"/>
              </a:ext>
            </a:extLst>
          </p:cNvPr>
          <p:cNvSpPr>
            <a:spLocks noGrp="1"/>
          </p:cNvSpPr>
          <p:nvPr>
            <p:ph idx="1"/>
          </p:nvPr>
        </p:nvSpPr>
        <p:spPr>
          <a:xfrm>
            <a:off x="347619" y="1003504"/>
            <a:ext cx="8599240" cy="4956874"/>
          </a:xfrm>
        </p:spPr>
        <p:txBody>
          <a:bodyPr/>
          <a:lstStyle/>
          <a:p>
            <a:pPr marL="0" indent="0">
              <a:buNone/>
            </a:pPr>
            <a:endParaRPr lang="en-US" dirty="0"/>
          </a:p>
          <a:p>
            <a:pPr marL="0" indent="0">
              <a:buNone/>
            </a:pPr>
            <a:endParaRPr lang="en-US" dirty="0"/>
          </a:p>
        </p:txBody>
      </p:sp>
      <p:sp>
        <p:nvSpPr>
          <p:cNvPr id="5" name="Content Placeholder 8">
            <a:extLst>
              <a:ext uri="{FF2B5EF4-FFF2-40B4-BE49-F238E27FC236}">
                <a16:creationId xmlns:a16="http://schemas.microsoft.com/office/drawing/2014/main" id="{47DB9D85-58A2-D347-845A-4B8E33280054}"/>
              </a:ext>
            </a:extLst>
          </p:cNvPr>
          <p:cNvSpPr txBox="1">
            <a:spLocks/>
          </p:cNvSpPr>
          <p:nvPr/>
        </p:nvSpPr>
        <p:spPr>
          <a:xfrm>
            <a:off x="2357172" y="1035402"/>
            <a:ext cx="8599240" cy="4956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Content Placeholder 8">
            <a:extLst>
              <a:ext uri="{FF2B5EF4-FFF2-40B4-BE49-F238E27FC236}">
                <a16:creationId xmlns:a16="http://schemas.microsoft.com/office/drawing/2014/main" id="{EDB29298-9EA4-DF49-A952-E98ED789CBBE}"/>
              </a:ext>
            </a:extLst>
          </p:cNvPr>
          <p:cNvSpPr txBox="1">
            <a:spLocks/>
          </p:cNvSpPr>
          <p:nvPr/>
        </p:nvSpPr>
        <p:spPr>
          <a:xfrm>
            <a:off x="-800697" y="-1069844"/>
            <a:ext cx="8599240" cy="4956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sp>
        <p:nvSpPr>
          <p:cNvPr id="27" name="Down Arrow 26">
            <a:extLst>
              <a:ext uri="{FF2B5EF4-FFF2-40B4-BE49-F238E27FC236}">
                <a16:creationId xmlns:a16="http://schemas.microsoft.com/office/drawing/2014/main" id="{2EA0597E-A927-6342-9504-13F5A058BB3A}"/>
              </a:ext>
            </a:extLst>
          </p:cNvPr>
          <p:cNvSpPr/>
          <p:nvPr/>
        </p:nvSpPr>
        <p:spPr>
          <a:xfrm>
            <a:off x="5423861" y="4075258"/>
            <a:ext cx="484632" cy="53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urved Connector 15">
            <a:extLst>
              <a:ext uri="{FF2B5EF4-FFF2-40B4-BE49-F238E27FC236}">
                <a16:creationId xmlns:a16="http://schemas.microsoft.com/office/drawing/2014/main" id="{5E971B25-CB5A-AA6D-B062-C08B005CB1B4}"/>
              </a:ext>
            </a:extLst>
          </p:cNvPr>
          <p:cNvCxnSpPr/>
          <p:nvPr/>
        </p:nvCxnSpPr>
        <p:spPr bwMode="auto">
          <a:xfrm>
            <a:off x="5562600" y="6137579"/>
            <a:ext cx="1094192" cy="341771"/>
          </a:xfrm>
          <a:prstGeom prst="curvedConnector3">
            <a:avLst/>
          </a:prstGeom>
          <a:noFill/>
          <a:ln w="9525" cap="flat" cmpd="sng" algn="ctr">
            <a:no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2A63E058-8FFD-C32E-18F8-995344F028AC}"/>
                  </a:ext>
                </a:extLst>
              </p14:cNvPr>
              <p14:cNvContentPartPr/>
              <p14:nvPr/>
            </p14:nvContentPartPr>
            <p14:xfrm>
              <a:off x="7567056" y="6081336"/>
              <a:ext cx="360" cy="360"/>
            </p14:xfrm>
          </p:contentPart>
        </mc:Choice>
        <mc:Fallback xmlns="">
          <p:pic>
            <p:nvPicPr>
              <p:cNvPr id="20" name="Ink 19">
                <a:extLst>
                  <a:ext uri="{FF2B5EF4-FFF2-40B4-BE49-F238E27FC236}">
                    <a16:creationId xmlns:a16="http://schemas.microsoft.com/office/drawing/2014/main" id="{2A63E058-8FFD-C32E-18F8-995344F028AC}"/>
                  </a:ext>
                </a:extLst>
              </p:cNvPr>
              <p:cNvPicPr/>
              <p:nvPr/>
            </p:nvPicPr>
            <p:blipFill>
              <a:blip r:embed="rId4"/>
              <a:stretch>
                <a:fillRect/>
              </a:stretch>
            </p:blipFill>
            <p:spPr>
              <a:xfrm>
                <a:off x="7560936" y="60752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E3481F4D-610B-58A6-E4E3-8A2305ADAAEB}"/>
                  </a:ext>
                </a:extLst>
              </p14:cNvPr>
              <p14:cNvContentPartPr/>
              <p14:nvPr/>
            </p14:nvContentPartPr>
            <p14:xfrm>
              <a:off x="2476656" y="3749616"/>
              <a:ext cx="360" cy="360"/>
            </p14:xfrm>
          </p:contentPart>
        </mc:Choice>
        <mc:Fallback xmlns="">
          <p:pic>
            <p:nvPicPr>
              <p:cNvPr id="35" name="Ink 34">
                <a:extLst>
                  <a:ext uri="{FF2B5EF4-FFF2-40B4-BE49-F238E27FC236}">
                    <a16:creationId xmlns:a16="http://schemas.microsoft.com/office/drawing/2014/main" id="{E3481F4D-610B-58A6-E4E3-8A2305ADAAEB}"/>
                  </a:ext>
                </a:extLst>
              </p:cNvPr>
              <p:cNvPicPr/>
              <p:nvPr/>
            </p:nvPicPr>
            <p:blipFill>
              <a:blip r:embed="rId4"/>
              <a:stretch>
                <a:fillRect/>
              </a:stretch>
            </p:blipFill>
            <p:spPr>
              <a:xfrm>
                <a:off x="2470536" y="3743496"/>
                <a:ext cx="12600" cy="12600"/>
              </a:xfrm>
              <a:prstGeom prst="rect">
                <a:avLst/>
              </a:prstGeom>
            </p:spPr>
          </p:pic>
        </mc:Fallback>
      </mc:AlternateContent>
      <p:grpSp>
        <p:nvGrpSpPr>
          <p:cNvPr id="12" name="Group 11">
            <a:extLst>
              <a:ext uri="{FF2B5EF4-FFF2-40B4-BE49-F238E27FC236}">
                <a16:creationId xmlns:a16="http://schemas.microsoft.com/office/drawing/2014/main" id="{B5CE76D2-6673-D594-4A75-D4608B31AA8B}"/>
              </a:ext>
            </a:extLst>
          </p:cNvPr>
          <p:cNvGrpSpPr/>
          <p:nvPr/>
        </p:nvGrpSpPr>
        <p:grpSpPr>
          <a:xfrm>
            <a:off x="78794" y="958505"/>
            <a:ext cx="8830145" cy="5012947"/>
            <a:chOff x="187106" y="1459509"/>
            <a:chExt cx="8830145" cy="5012947"/>
          </a:xfrm>
        </p:grpSpPr>
        <p:sp>
          <p:nvSpPr>
            <p:cNvPr id="23" name="Frame 22">
              <a:extLst>
                <a:ext uri="{FF2B5EF4-FFF2-40B4-BE49-F238E27FC236}">
                  <a16:creationId xmlns:a16="http://schemas.microsoft.com/office/drawing/2014/main" id="{6FBA4DFD-7DB7-734E-994D-C705609A4A24}"/>
                </a:ext>
              </a:extLst>
            </p:cNvPr>
            <p:cNvSpPr/>
            <p:nvPr/>
          </p:nvSpPr>
          <p:spPr>
            <a:xfrm>
              <a:off x="3973528" y="5041685"/>
              <a:ext cx="2626965" cy="82670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800" dirty="0">
                  <a:solidFill>
                    <a:schemeClr val="tx1"/>
                  </a:solidFill>
                </a:rPr>
                <a:t>Revenus d’Intérêts</a:t>
              </a:r>
            </a:p>
            <a:p>
              <a:pPr marL="285750" indent="-285750" algn="just">
                <a:buFont typeface="Arial" panose="020B0604020202020204" pitchFamily="34" charset="0"/>
                <a:buChar char="•"/>
              </a:pPr>
              <a:r>
                <a:rPr lang="fr-FR" sz="1800" dirty="0">
                  <a:solidFill>
                    <a:schemeClr val="tx1"/>
                  </a:solidFill>
                </a:rPr>
                <a:t>Autres revenus</a:t>
              </a:r>
            </a:p>
          </p:txBody>
        </p:sp>
        <p:grpSp>
          <p:nvGrpSpPr>
            <p:cNvPr id="4" name="Group 3">
              <a:extLst>
                <a:ext uri="{FF2B5EF4-FFF2-40B4-BE49-F238E27FC236}">
                  <a16:creationId xmlns:a16="http://schemas.microsoft.com/office/drawing/2014/main" id="{29D30307-54B8-8A2F-3FEB-33BE35BD93B6}"/>
                </a:ext>
              </a:extLst>
            </p:cNvPr>
            <p:cNvGrpSpPr/>
            <p:nvPr/>
          </p:nvGrpSpPr>
          <p:grpSpPr>
            <a:xfrm>
              <a:off x="187106" y="1459509"/>
              <a:ext cx="8830145" cy="5012947"/>
              <a:chOff x="15354" y="2148019"/>
              <a:chExt cx="8830145" cy="5012947"/>
            </a:xfrm>
          </p:grpSpPr>
          <p:sp>
            <p:nvSpPr>
              <p:cNvPr id="3" name="Frame 2">
                <a:extLst>
                  <a:ext uri="{FF2B5EF4-FFF2-40B4-BE49-F238E27FC236}">
                    <a16:creationId xmlns:a16="http://schemas.microsoft.com/office/drawing/2014/main" id="{E15A57E6-C319-1848-B76B-F71733103E33}"/>
                  </a:ext>
                </a:extLst>
              </p:cNvPr>
              <p:cNvSpPr/>
              <p:nvPr/>
            </p:nvSpPr>
            <p:spPr>
              <a:xfrm>
                <a:off x="28094" y="2193018"/>
                <a:ext cx="2943066" cy="2139026"/>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a:solidFill>
                      <a:schemeClr val="tx1"/>
                    </a:solidFill>
                  </a:rPr>
                  <a:t>Dépôts</a:t>
                </a:r>
              </a:p>
              <a:p>
                <a:pPr marL="285750" indent="-285750">
                  <a:buFont typeface="Arial" panose="020B0604020202020204" pitchFamily="34" charset="0"/>
                  <a:buChar char="•"/>
                </a:pPr>
                <a:r>
                  <a:rPr lang="fr-FR" dirty="0">
                    <a:solidFill>
                      <a:schemeClr val="tx1"/>
                    </a:solidFill>
                  </a:rPr>
                  <a:t>Obligations</a:t>
                </a:r>
              </a:p>
              <a:p>
                <a:pPr marL="285750" indent="-285750">
                  <a:buFont typeface="Arial" panose="020B0604020202020204" pitchFamily="34" charset="0"/>
                  <a:buChar char="•"/>
                </a:pPr>
                <a:r>
                  <a:rPr lang="fr-FR" dirty="0">
                    <a:solidFill>
                      <a:schemeClr val="tx1"/>
                    </a:solidFill>
                  </a:rPr>
                  <a:t>Débentures subordonnées</a:t>
                </a:r>
              </a:p>
              <a:p>
                <a:pPr marL="285750" indent="-285750">
                  <a:buFont typeface="Arial" panose="020B0604020202020204" pitchFamily="34" charset="0"/>
                  <a:buChar char="•"/>
                </a:pPr>
                <a:r>
                  <a:rPr lang="fr-FR" dirty="0">
                    <a:solidFill>
                      <a:schemeClr val="tx1"/>
                    </a:solidFill>
                  </a:rPr>
                  <a:t>Fonds propres (avoir des Actionnaires)</a:t>
                </a:r>
              </a:p>
            </p:txBody>
          </p:sp>
          <p:sp>
            <p:nvSpPr>
              <p:cNvPr id="7" name="Frame 6">
                <a:extLst>
                  <a:ext uri="{FF2B5EF4-FFF2-40B4-BE49-F238E27FC236}">
                    <a16:creationId xmlns:a16="http://schemas.microsoft.com/office/drawing/2014/main" id="{591967CD-8C91-CD48-82BF-EB1657EF86C8}"/>
                  </a:ext>
                </a:extLst>
              </p:cNvPr>
              <p:cNvSpPr/>
              <p:nvPr/>
            </p:nvSpPr>
            <p:spPr>
              <a:xfrm>
                <a:off x="4890173" y="2148019"/>
                <a:ext cx="2626965" cy="23322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800" dirty="0">
                    <a:solidFill>
                      <a:schemeClr val="tx1"/>
                    </a:solidFill>
                  </a:rPr>
                  <a:t>Liquidités</a:t>
                </a:r>
              </a:p>
              <a:p>
                <a:pPr marL="285750" indent="-285750">
                  <a:buFont typeface="Arial" panose="020B0604020202020204" pitchFamily="34" charset="0"/>
                  <a:buChar char="•"/>
                </a:pPr>
                <a:r>
                  <a:rPr lang="fr-FR" sz="1800" dirty="0">
                    <a:solidFill>
                      <a:schemeClr val="tx1"/>
                    </a:solidFill>
                  </a:rPr>
                  <a:t>Crédit</a:t>
                </a:r>
              </a:p>
              <a:p>
                <a:pPr marL="285750" indent="-285750">
                  <a:buFont typeface="Arial" panose="020B0604020202020204" pitchFamily="34" charset="0"/>
                  <a:buChar char="•"/>
                </a:pPr>
                <a:r>
                  <a:rPr lang="fr-FR" sz="1800" dirty="0">
                    <a:solidFill>
                      <a:schemeClr val="tx1"/>
                    </a:solidFill>
                  </a:rPr>
                  <a:t>Placements</a:t>
                </a:r>
              </a:p>
              <a:p>
                <a:pPr marL="285750" indent="-285750" algn="ctr">
                  <a:buFont typeface="Arial" panose="020B0604020202020204" pitchFamily="34" charset="0"/>
                  <a:buChar char="•"/>
                </a:pPr>
                <a:r>
                  <a:rPr lang="fr-FR" sz="1800" dirty="0">
                    <a:solidFill>
                      <a:schemeClr val="tx1"/>
                    </a:solidFill>
                  </a:rPr>
                  <a:t>Immobilisations</a:t>
                </a:r>
              </a:p>
              <a:p>
                <a:pPr marL="285750" indent="-285750">
                  <a:buFont typeface="Arial" panose="020B0604020202020204" pitchFamily="34" charset="0"/>
                  <a:buChar char="•"/>
                </a:pPr>
                <a:r>
                  <a:rPr lang="fr-FR" sz="1800" dirty="0">
                    <a:solidFill>
                      <a:schemeClr val="tx1"/>
                    </a:solidFill>
                  </a:rPr>
                  <a:t>Autres actifs</a:t>
                </a:r>
              </a:p>
            </p:txBody>
          </p:sp>
          <p:sp>
            <p:nvSpPr>
              <p:cNvPr id="14" name="Down Arrow 13">
                <a:extLst>
                  <a:ext uri="{FF2B5EF4-FFF2-40B4-BE49-F238E27FC236}">
                    <a16:creationId xmlns:a16="http://schemas.microsoft.com/office/drawing/2014/main" id="{9F001921-7281-5C41-AEC6-6AF42FFE3E08}"/>
                  </a:ext>
                </a:extLst>
              </p:cNvPr>
              <p:cNvSpPr/>
              <p:nvPr/>
            </p:nvSpPr>
            <p:spPr>
              <a:xfrm rot="5400000">
                <a:off x="3360007" y="5847720"/>
                <a:ext cx="484632" cy="441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ight Arrow Callout 14">
                <a:extLst>
                  <a:ext uri="{FF2B5EF4-FFF2-40B4-BE49-F238E27FC236}">
                    <a16:creationId xmlns:a16="http://schemas.microsoft.com/office/drawing/2014/main" id="{79E37D87-2E18-2A4D-B4B2-65DC15C7359F}"/>
                  </a:ext>
                </a:extLst>
              </p:cNvPr>
              <p:cNvSpPr/>
              <p:nvPr/>
            </p:nvSpPr>
            <p:spPr>
              <a:xfrm>
                <a:off x="3015116" y="2507676"/>
                <a:ext cx="1887824" cy="127468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Allocation des ressources</a:t>
                </a:r>
              </a:p>
            </p:txBody>
          </p:sp>
          <p:sp>
            <p:nvSpPr>
              <p:cNvPr id="22" name="Rounded Rectangle 21">
                <a:extLst>
                  <a:ext uri="{FF2B5EF4-FFF2-40B4-BE49-F238E27FC236}">
                    <a16:creationId xmlns:a16="http://schemas.microsoft.com/office/drawing/2014/main" id="{1B3063FF-6361-FD41-9C49-2AD951FED4F1}"/>
                  </a:ext>
                </a:extLst>
              </p:cNvPr>
              <p:cNvSpPr/>
              <p:nvPr/>
            </p:nvSpPr>
            <p:spPr>
              <a:xfrm>
                <a:off x="4666119" y="4503827"/>
                <a:ext cx="2195109" cy="713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Autres activités, services et produits</a:t>
                </a:r>
              </a:p>
            </p:txBody>
          </p:sp>
          <p:sp>
            <p:nvSpPr>
              <p:cNvPr id="28" name="Frame 27">
                <a:extLst>
                  <a:ext uri="{FF2B5EF4-FFF2-40B4-BE49-F238E27FC236}">
                    <a16:creationId xmlns:a16="http://schemas.microsoft.com/office/drawing/2014/main" id="{DADF783F-0FC0-9046-99BD-39D2EC5B4239}"/>
                  </a:ext>
                </a:extLst>
              </p:cNvPr>
              <p:cNvSpPr/>
              <p:nvPr/>
            </p:nvSpPr>
            <p:spPr>
              <a:xfrm>
                <a:off x="6801517" y="5365886"/>
                <a:ext cx="1988768" cy="68363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tx1"/>
                    </a:solidFill>
                  </a:rPr>
                  <a:t>Distribution de dividendes</a:t>
                </a:r>
              </a:p>
            </p:txBody>
          </p:sp>
          <p:sp>
            <p:nvSpPr>
              <p:cNvPr id="11" name="Frame 10">
                <a:extLst>
                  <a:ext uri="{FF2B5EF4-FFF2-40B4-BE49-F238E27FC236}">
                    <a16:creationId xmlns:a16="http://schemas.microsoft.com/office/drawing/2014/main" id="{92E476D2-9CBF-6924-91F1-39253B425099}"/>
                  </a:ext>
                </a:extLst>
              </p:cNvPr>
              <p:cNvSpPr/>
              <p:nvPr/>
            </p:nvSpPr>
            <p:spPr>
              <a:xfrm>
                <a:off x="15354" y="5224313"/>
                <a:ext cx="3403611" cy="188564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solidFill>
                    <a:schemeClr val="tx1"/>
                  </a:solidFill>
                </a:endParaRPr>
              </a:p>
              <a:p>
                <a:pPr marL="285750" indent="-285750">
                  <a:buFont typeface="Arial" panose="020B0604020202020204" pitchFamily="34" charset="0"/>
                  <a:buChar char="•"/>
                </a:pPr>
                <a:r>
                  <a:rPr lang="fr-FR" sz="1800" dirty="0">
                    <a:solidFill>
                      <a:schemeClr val="tx1"/>
                    </a:solidFill>
                  </a:rPr>
                  <a:t>Dépenses d’intérêt</a:t>
                </a:r>
              </a:p>
              <a:p>
                <a:pPr marL="285750" indent="-285750">
                  <a:buFont typeface="Arial" panose="020B0604020202020204" pitchFamily="34" charset="0"/>
                  <a:buChar char="•"/>
                </a:pPr>
                <a:r>
                  <a:rPr lang="fr-FR" sz="1800" dirty="0">
                    <a:solidFill>
                      <a:schemeClr val="tx1"/>
                    </a:solidFill>
                  </a:rPr>
                  <a:t>Dépenses d’exploitation</a:t>
                </a:r>
              </a:p>
              <a:p>
                <a:pPr marL="285750" indent="-285750">
                  <a:buFont typeface="Arial" panose="020B0604020202020204" pitchFamily="34" charset="0"/>
                  <a:buChar char="•"/>
                </a:pPr>
                <a:r>
                  <a:rPr lang="fr-FR" sz="1800" dirty="0">
                    <a:solidFill>
                      <a:schemeClr val="tx1"/>
                    </a:solidFill>
                  </a:rPr>
                  <a:t>Coût du risque</a:t>
                </a:r>
              </a:p>
              <a:p>
                <a:pPr marL="285750" indent="-285750">
                  <a:buFont typeface="Arial" panose="020B0604020202020204" pitchFamily="34" charset="0"/>
                  <a:buChar char="•"/>
                </a:pPr>
                <a:r>
                  <a:rPr lang="fr-FR" sz="1800" dirty="0">
                    <a:solidFill>
                      <a:schemeClr val="tx1"/>
                    </a:solidFill>
                  </a:rPr>
                  <a:t>Autres dépenses</a:t>
                </a:r>
              </a:p>
              <a:p>
                <a:pPr marL="285750" indent="-285750">
                  <a:buFont typeface="Arial" panose="020B0604020202020204" pitchFamily="34" charset="0"/>
                  <a:buChar char="•"/>
                </a:pPr>
                <a:r>
                  <a:rPr lang="fr-FR" sz="1800" dirty="0">
                    <a:solidFill>
                      <a:schemeClr val="tx1"/>
                    </a:solidFill>
                  </a:rPr>
                  <a:t>Impôts</a:t>
                </a:r>
              </a:p>
              <a:p>
                <a:pPr marL="285750" indent="-285750">
                  <a:buFont typeface="Arial" panose="020B0604020202020204" pitchFamily="34" charset="0"/>
                  <a:buChar char="•"/>
                </a:pPr>
                <a:endParaRPr lang="fr-FR" sz="1800" dirty="0">
                  <a:solidFill>
                    <a:schemeClr val="tx1"/>
                  </a:solidFill>
                </a:endParaRPr>
              </a:p>
            </p:txBody>
          </p:sp>
          <p:sp>
            <p:nvSpPr>
              <p:cNvPr id="17" name="Bent-Up Arrow 16">
                <a:extLst>
                  <a:ext uri="{FF2B5EF4-FFF2-40B4-BE49-F238E27FC236}">
                    <a16:creationId xmlns:a16="http://schemas.microsoft.com/office/drawing/2014/main" id="{3551137B-A26B-F906-03B2-71B8A4951EB5}"/>
                  </a:ext>
                </a:extLst>
              </p:cNvPr>
              <p:cNvSpPr/>
              <p:nvPr/>
            </p:nvSpPr>
            <p:spPr bwMode="auto">
              <a:xfrm rot="5400000">
                <a:off x="6344932" y="6161747"/>
                <a:ext cx="510240" cy="565405"/>
              </a:xfrm>
              <a:prstGeom prst="bentUpArrow">
                <a:avLst>
                  <a:gd name="adj1" fmla="val 25000"/>
                  <a:gd name="adj2" fmla="val 24104"/>
                  <a:gd name="adj3" fmla="val 25000"/>
                </a:avLst>
              </a:prstGeom>
              <a:solidFill>
                <a:schemeClr val="accent5">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fr-FR" sz="2600" b="0" i="0" u="none" strike="noStrike" cap="none" normalizeH="0" baseline="0" dirty="0">
                  <a:ln>
                    <a:noFill/>
                  </a:ln>
                  <a:solidFill>
                    <a:schemeClr val="tx1"/>
                  </a:solidFill>
                  <a:effectLst/>
                  <a:latin typeface="Arial" charset="0"/>
                </a:endParaRPr>
              </a:p>
            </p:txBody>
          </p:sp>
          <p:sp>
            <p:nvSpPr>
              <p:cNvPr id="37" name="Frame 36">
                <a:extLst>
                  <a:ext uri="{FF2B5EF4-FFF2-40B4-BE49-F238E27FC236}">
                    <a16:creationId xmlns:a16="http://schemas.microsoft.com/office/drawing/2014/main" id="{E40DACBF-B5E5-841D-5D44-2C8DFFFF3A72}"/>
                  </a:ext>
                </a:extLst>
              </p:cNvPr>
              <p:cNvSpPr/>
              <p:nvPr/>
            </p:nvSpPr>
            <p:spPr>
              <a:xfrm>
                <a:off x="6856731" y="6167134"/>
                <a:ext cx="1988768" cy="9938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tx1"/>
                    </a:solidFill>
                  </a:rPr>
                  <a:t>Réserves et Bénéfice</a:t>
                </a:r>
                <a:r>
                  <a:rPr lang="fr-FR" sz="1600" dirty="0">
                    <a:solidFill>
                      <a:srgbClr val="00B050"/>
                    </a:solidFill>
                  </a:rPr>
                  <a:t>s</a:t>
                </a:r>
                <a:r>
                  <a:rPr lang="fr-FR" sz="1600" dirty="0">
                    <a:solidFill>
                      <a:schemeClr val="tx1"/>
                    </a:solidFill>
                  </a:rPr>
                  <a:t> Non Reparti</a:t>
                </a:r>
                <a:r>
                  <a:rPr lang="fr-FR" sz="1600" dirty="0">
                    <a:solidFill>
                      <a:srgbClr val="00B050"/>
                    </a:solidFill>
                  </a:rPr>
                  <a:t>s</a:t>
                </a:r>
              </a:p>
            </p:txBody>
          </p:sp>
          <p:sp>
            <p:nvSpPr>
              <p:cNvPr id="38" name="Down Arrow 37">
                <a:extLst>
                  <a:ext uri="{FF2B5EF4-FFF2-40B4-BE49-F238E27FC236}">
                    <a16:creationId xmlns:a16="http://schemas.microsoft.com/office/drawing/2014/main" id="{68E7B593-E5CF-C0DC-A26F-82A4771263A1}"/>
                  </a:ext>
                </a:extLst>
              </p:cNvPr>
              <p:cNvSpPr/>
              <p:nvPr/>
            </p:nvSpPr>
            <p:spPr>
              <a:xfrm rot="15969426">
                <a:off x="6389673" y="5667646"/>
                <a:ext cx="484632" cy="341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8" name="Slide Number Placeholder 17">
            <a:extLst>
              <a:ext uri="{FF2B5EF4-FFF2-40B4-BE49-F238E27FC236}">
                <a16:creationId xmlns:a16="http://schemas.microsoft.com/office/drawing/2014/main" id="{5378CA9D-5E2B-14DA-9D47-42C649205060}"/>
              </a:ext>
            </a:extLst>
          </p:cNvPr>
          <p:cNvSpPr>
            <a:spLocks noGrp="1"/>
          </p:cNvSpPr>
          <p:nvPr>
            <p:ph type="sldNum" sz="quarter" idx="12"/>
          </p:nvPr>
        </p:nvSpPr>
        <p:spPr/>
        <p:txBody>
          <a:bodyPr/>
          <a:lstStyle/>
          <a:p>
            <a:fld id="{D326AE43-A195-49CF-90AE-EF782BC3E179}" type="slidenum">
              <a:rPr lang="en-US" altLang="en-US" smtClean="0"/>
              <a:pPr/>
              <a:t>17</a:t>
            </a:fld>
            <a:endParaRPr lang="en-US" altLang="en-US"/>
          </a:p>
        </p:txBody>
      </p:sp>
      <p:sp>
        <p:nvSpPr>
          <p:cNvPr id="13" name="TextBox 12">
            <a:extLst>
              <a:ext uri="{FF2B5EF4-FFF2-40B4-BE49-F238E27FC236}">
                <a16:creationId xmlns:a16="http://schemas.microsoft.com/office/drawing/2014/main" id="{18F740AE-1C18-A39B-D53A-61C02DFF192B}"/>
              </a:ext>
            </a:extLst>
          </p:cNvPr>
          <p:cNvSpPr txBox="1"/>
          <p:nvPr/>
        </p:nvSpPr>
        <p:spPr>
          <a:xfrm>
            <a:off x="733462" y="634172"/>
            <a:ext cx="1237583" cy="369332"/>
          </a:xfrm>
          <a:prstGeom prst="rect">
            <a:avLst/>
          </a:prstGeom>
          <a:noFill/>
        </p:spPr>
        <p:txBody>
          <a:bodyPr wrap="none" rtlCol="0">
            <a:spAutoFit/>
          </a:bodyPr>
          <a:lstStyle/>
          <a:p>
            <a:r>
              <a:rPr lang="fr-FR" b="1" dirty="0"/>
              <a:t>Ressources</a:t>
            </a:r>
          </a:p>
        </p:txBody>
      </p:sp>
      <p:sp>
        <p:nvSpPr>
          <p:cNvPr id="19" name="TextBox 18">
            <a:extLst>
              <a:ext uri="{FF2B5EF4-FFF2-40B4-BE49-F238E27FC236}">
                <a16:creationId xmlns:a16="http://schemas.microsoft.com/office/drawing/2014/main" id="{790F7995-84BD-7731-77A6-BD2BF0B348B5}"/>
              </a:ext>
            </a:extLst>
          </p:cNvPr>
          <p:cNvSpPr txBox="1"/>
          <p:nvPr/>
        </p:nvSpPr>
        <p:spPr>
          <a:xfrm>
            <a:off x="5130711" y="641686"/>
            <a:ext cx="2332433" cy="369332"/>
          </a:xfrm>
          <a:prstGeom prst="rect">
            <a:avLst/>
          </a:prstGeom>
          <a:noFill/>
        </p:spPr>
        <p:txBody>
          <a:bodyPr wrap="none" rtlCol="0">
            <a:spAutoFit/>
          </a:bodyPr>
          <a:lstStyle/>
          <a:p>
            <a:r>
              <a:rPr lang="fr-FR" b="1" dirty="0"/>
              <a:t>Emploi des Ressources</a:t>
            </a:r>
          </a:p>
        </p:txBody>
      </p:sp>
    </p:spTree>
    <p:extLst>
      <p:ext uri="{BB962C8B-B14F-4D97-AF65-F5344CB8AC3E}">
        <p14:creationId xmlns:p14="http://schemas.microsoft.com/office/powerpoint/2010/main" val="64767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4" y="-102596"/>
            <a:ext cx="8983522" cy="489355"/>
          </a:xfrm>
        </p:spPr>
        <p:txBody>
          <a:bodyPr>
            <a:noAutofit/>
          </a:bodyPr>
          <a:lstStyle/>
          <a:p>
            <a:pPr algn="ctr"/>
            <a:br>
              <a:rPr lang="en-US" sz="2900" dirty="0">
                <a:latin typeface="Times New Roman" panose="02020603050405020304" pitchFamily="18" charset="0"/>
                <a:cs typeface="Times New Roman" panose="02020603050405020304" pitchFamily="18" charset="0"/>
              </a:rPr>
            </a:br>
            <a:r>
              <a:rPr lang="en-US" sz="2900" b="1" dirty="0" err="1">
                <a:solidFill>
                  <a:schemeClr val="accent1">
                    <a:lumMod val="50000"/>
                  </a:schemeClr>
                </a:solidFill>
                <a:latin typeface="Times New Roman" panose="02020603050405020304" pitchFamily="18" charset="0"/>
                <a:cs typeface="Times New Roman" panose="02020603050405020304" pitchFamily="18" charset="0"/>
              </a:rPr>
              <a:t>Flexibilité</a:t>
            </a:r>
            <a:r>
              <a:rPr lang="en-US" sz="2900" b="1" dirty="0">
                <a:solidFill>
                  <a:schemeClr val="accent1">
                    <a:lumMod val="50000"/>
                  </a:schemeClr>
                </a:solidFill>
                <a:latin typeface="Times New Roman" panose="02020603050405020304" pitchFamily="18" charset="0"/>
                <a:cs typeface="Times New Roman" panose="02020603050405020304" pitchFamily="18" charset="0"/>
              </a:rPr>
              <a:t> du </a:t>
            </a:r>
            <a:r>
              <a:rPr lang="en-US" sz="2900" b="1" dirty="0" err="1">
                <a:solidFill>
                  <a:schemeClr val="accent1">
                    <a:lumMod val="50000"/>
                  </a:schemeClr>
                </a:solidFill>
                <a:latin typeface="Times New Roman" panose="02020603050405020304" pitchFamily="18" charset="0"/>
                <a:cs typeface="Times New Roman" panose="02020603050405020304" pitchFamily="18" charset="0"/>
              </a:rPr>
              <a:t>Modèle</a:t>
            </a:r>
            <a:r>
              <a:rPr lang="en-US" sz="2900" b="1" dirty="0">
                <a:solidFill>
                  <a:schemeClr val="accent1">
                    <a:lumMod val="50000"/>
                  </a:schemeClr>
                </a:solidFill>
                <a:latin typeface="Times New Roman" panose="02020603050405020304" pitchFamily="18" charset="0"/>
                <a:cs typeface="Times New Roman" panose="02020603050405020304" pitchFamily="18" charset="0"/>
              </a:rPr>
              <a:t> d’affaires des </a:t>
            </a:r>
            <a:r>
              <a:rPr lang="en-US" sz="2900" b="1" dirty="0" err="1">
                <a:solidFill>
                  <a:schemeClr val="accent1">
                    <a:lumMod val="50000"/>
                  </a:schemeClr>
                </a:solidFill>
                <a:latin typeface="Times New Roman" panose="02020603050405020304" pitchFamily="18" charset="0"/>
                <a:cs typeface="Times New Roman" panose="02020603050405020304" pitchFamily="18" charset="0"/>
              </a:rPr>
              <a:t>banques</a:t>
            </a:r>
            <a:endParaRPr lang="en-US" sz="29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0C410034-8F72-4707-97FE-9F37D0F99DEE}"/>
              </a:ext>
            </a:extLst>
          </p:cNvPr>
          <p:cNvSpPr>
            <a:spLocks noGrp="1"/>
          </p:cNvSpPr>
          <p:nvPr>
            <p:ph idx="1"/>
          </p:nvPr>
        </p:nvSpPr>
        <p:spPr>
          <a:xfrm>
            <a:off x="377958" y="627125"/>
            <a:ext cx="8599240" cy="4956874"/>
          </a:xfrm>
        </p:spPr>
        <p:txBody>
          <a:bodyPr/>
          <a:lstStyle/>
          <a:p>
            <a:pPr marL="0" indent="0">
              <a:buNone/>
            </a:pPr>
            <a:endParaRPr lang="en-US" dirty="0"/>
          </a:p>
          <a:p>
            <a:pPr marL="0" indent="0">
              <a:buNone/>
            </a:pPr>
            <a:endParaRPr lang="en-US" dirty="0"/>
          </a:p>
        </p:txBody>
      </p:sp>
      <p:sp>
        <p:nvSpPr>
          <p:cNvPr id="5" name="Content Placeholder 8">
            <a:extLst>
              <a:ext uri="{FF2B5EF4-FFF2-40B4-BE49-F238E27FC236}">
                <a16:creationId xmlns:a16="http://schemas.microsoft.com/office/drawing/2014/main" id="{47DB9D85-58A2-D347-845A-4B8E33280054}"/>
              </a:ext>
            </a:extLst>
          </p:cNvPr>
          <p:cNvSpPr txBox="1">
            <a:spLocks/>
          </p:cNvSpPr>
          <p:nvPr/>
        </p:nvSpPr>
        <p:spPr>
          <a:xfrm>
            <a:off x="2357172" y="1035402"/>
            <a:ext cx="8599240" cy="4956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Content Placeholder 8">
            <a:extLst>
              <a:ext uri="{FF2B5EF4-FFF2-40B4-BE49-F238E27FC236}">
                <a16:creationId xmlns:a16="http://schemas.microsoft.com/office/drawing/2014/main" id="{EDB29298-9EA4-DF49-A952-E98ED789CBBE}"/>
              </a:ext>
            </a:extLst>
          </p:cNvPr>
          <p:cNvSpPr txBox="1">
            <a:spLocks/>
          </p:cNvSpPr>
          <p:nvPr/>
        </p:nvSpPr>
        <p:spPr>
          <a:xfrm>
            <a:off x="-800697" y="-1069844"/>
            <a:ext cx="8599240" cy="4956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cxnSp>
        <p:nvCxnSpPr>
          <p:cNvPr id="16" name="Curved Connector 15">
            <a:extLst>
              <a:ext uri="{FF2B5EF4-FFF2-40B4-BE49-F238E27FC236}">
                <a16:creationId xmlns:a16="http://schemas.microsoft.com/office/drawing/2014/main" id="{5E971B25-CB5A-AA6D-B062-C08B005CB1B4}"/>
              </a:ext>
            </a:extLst>
          </p:cNvPr>
          <p:cNvCxnSpPr/>
          <p:nvPr/>
        </p:nvCxnSpPr>
        <p:spPr bwMode="auto">
          <a:xfrm>
            <a:off x="5562600" y="6137579"/>
            <a:ext cx="1094192" cy="341771"/>
          </a:xfrm>
          <a:prstGeom prst="curvedConnector3">
            <a:avLst/>
          </a:prstGeom>
          <a:noFill/>
          <a:ln w="9525" cap="flat" cmpd="sng" algn="ctr">
            <a:no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2A63E058-8FFD-C32E-18F8-995344F028AC}"/>
                  </a:ext>
                </a:extLst>
              </p14:cNvPr>
              <p14:cNvContentPartPr/>
              <p14:nvPr/>
            </p14:nvContentPartPr>
            <p14:xfrm>
              <a:off x="7567056" y="6081336"/>
              <a:ext cx="360" cy="360"/>
            </p14:xfrm>
          </p:contentPart>
        </mc:Choice>
        <mc:Fallback xmlns="">
          <p:pic>
            <p:nvPicPr>
              <p:cNvPr id="20" name="Ink 19">
                <a:extLst>
                  <a:ext uri="{FF2B5EF4-FFF2-40B4-BE49-F238E27FC236}">
                    <a16:creationId xmlns:a16="http://schemas.microsoft.com/office/drawing/2014/main" id="{2A63E058-8FFD-C32E-18F8-995344F028AC}"/>
                  </a:ext>
                </a:extLst>
              </p:cNvPr>
              <p:cNvPicPr/>
              <p:nvPr/>
            </p:nvPicPr>
            <p:blipFill>
              <a:blip r:embed="rId4"/>
              <a:stretch>
                <a:fillRect/>
              </a:stretch>
            </p:blipFill>
            <p:spPr>
              <a:xfrm>
                <a:off x="7560936" y="60752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E3481F4D-610B-58A6-E4E3-8A2305ADAAEB}"/>
                  </a:ext>
                </a:extLst>
              </p14:cNvPr>
              <p14:cNvContentPartPr/>
              <p14:nvPr/>
            </p14:nvContentPartPr>
            <p14:xfrm>
              <a:off x="2476656" y="3749616"/>
              <a:ext cx="360" cy="360"/>
            </p14:xfrm>
          </p:contentPart>
        </mc:Choice>
        <mc:Fallback xmlns="">
          <p:pic>
            <p:nvPicPr>
              <p:cNvPr id="35" name="Ink 34">
                <a:extLst>
                  <a:ext uri="{FF2B5EF4-FFF2-40B4-BE49-F238E27FC236}">
                    <a16:creationId xmlns:a16="http://schemas.microsoft.com/office/drawing/2014/main" id="{E3481F4D-610B-58A6-E4E3-8A2305ADAAEB}"/>
                  </a:ext>
                </a:extLst>
              </p:cNvPr>
              <p:cNvPicPr/>
              <p:nvPr/>
            </p:nvPicPr>
            <p:blipFill>
              <a:blip r:embed="rId4"/>
              <a:stretch>
                <a:fillRect/>
              </a:stretch>
            </p:blipFill>
            <p:spPr>
              <a:xfrm>
                <a:off x="2470536" y="3743496"/>
                <a:ext cx="12600" cy="12600"/>
              </a:xfrm>
              <a:prstGeom prst="rect">
                <a:avLst/>
              </a:prstGeom>
            </p:spPr>
          </p:pic>
        </mc:Fallback>
      </mc:AlternateContent>
      <p:sp>
        <p:nvSpPr>
          <p:cNvPr id="18" name="Slide Number Placeholder 17">
            <a:extLst>
              <a:ext uri="{FF2B5EF4-FFF2-40B4-BE49-F238E27FC236}">
                <a16:creationId xmlns:a16="http://schemas.microsoft.com/office/drawing/2014/main" id="{5378CA9D-5E2B-14DA-9D47-42C649205060}"/>
              </a:ext>
            </a:extLst>
          </p:cNvPr>
          <p:cNvSpPr>
            <a:spLocks noGrp="1"/>
          </p:cNvSpPr>
          <p:nvPr>
            <p:ph type="sldNum" sz="quarter" idx="12"/>
          </p:nvPr>
        </p:nvSpPr>
        <p:spPr/>
        <p:txBody>
          <a:bodyPr/>
          <a:lstStyle/>
          <a:p>
            <a:fld id="{D326AE43-A195-49CF-90AE-EF782BC3E179}" type="slidenum">
              <a:rPr lang="en-US" altLang="en-US" smtClean="0"/>
              <a:pPr/>
              <a:t>18</a:t>
            </a:fld>
            <a:endParaRPr lang="en-US" altLang="en-US"/>
          </a:p>
        </p:txBody>
      </p:sp>
      <p:sp>
        <p:nvSpPr>
          <p:cNvPr id="19" name="TextBox 18">
            <a:extLst>
              <a:ext uri="{FF2B5EF4-FFF2-40B4-BE49-F238E27FC236}">
                <a16:creationId xmlns:a16="http://schemas.microsoft.com/office/drawing/2014/main" id="{790F7995-84BD-7731-77A6-BD2BF0B348B5}"/>
              </a:ext>
            </a:extLst>
          </p:cNvPr>
          <p:cNvSpPr txBox="1"/>
          <p:nvPr/>
        </p:nvSpPr>
        <p:spPr>
          <a:xfrm>
            <a:off x="166802" y="513401"/>
            <a:ext cx="8883151" cy="4262705"/>
          </a:xfrm>
          <a:prstGeom prst="rect">
            <a:avLst/>
          </a:prstGeom>
          <a:noFill/>
        </p:spPr>
        <p:txBody>
          <a:bodyPr wrap="square" rtlCol="0">
            <a:spAutoFit/>
          </a:bodyPr>
          <a:lstStyle/>
          <a:p>
            <a:pPr marL="285750" indent="-285750">
              <a:buFont typeface="Wingdings" pitchFamily="2" charset="2"/>
              <a:buChar char="q"/>
            </a:pPr>
            <a:r>
              <a:rPr lang="fr-FR" b="1" dirty="0"/>
              <a:t>Les banques transforment les ressources collectées en actifs productifs (crédit et placement) afin de gagner des revenus d’intérêts et investissent dans d’autres actifs supportant leur fonctionnement.</a:t>
            </a:r>
          </a:p>
          <a:p>
            <a:pPr marL="742950" lvl="1" indent="-285750">
              <a:buFont typeface="Wingdings" pitchFamily="2" charset="2"/>
              <a:buChar char="Ø"/>
            </a:pPr>
            <a:r>
              <a:rPr lang="fr-FR" b="1" dirty="0"/>
              <a:t> l’allocation stratégique de ces ressources est essentiellement influencée par le climat des affaires </a:t>
            </a:r>
          </a:p>
          <a:p>
            <a:pPr marL="742950" lvl="1" indent="-285750">
              <a:buFont typeface="Wingdings" pitchFamily="2" charset="2"/>
              <a:buChar char="Ø"/>
            </a:pPr>
            <a:r>
              <a:rPr lang="fr-FR" b="1" dirty="0"/>
              <a:t>En situation </a:t>
            </a:r>
            <a:r>
              <a:rPr lang="fr-FR" sz="1900" b="1" dirty="0"/>
              <a:t>normale</a:t>
            </a:r>
            <a:r>
              <a:rPr lang="fr-FR" b="1" dirty="0"/>
              <a:t>, le portefeuille de crédit constitue la part d’actifs productifs la plus importante, donc générant la part de revenus la plus importante.</a:t>
            </a:r>
          </a:p>
          <a:p>
            <a:pPr marL="742950" lvl="1" indent="-285750">
              <a:buFont typeface="Wingdings" pitchFamily="2" charset="2"/>
              <a:buChar char="Ø"/>
            </a:pPr>
            <a:r>
              <a:rPr lang="fr-FR" b="1" dirty="0"/>
              <a:t>Quand il y a détérioration du climat des affaires, la part des ressources allouées au crédit tend à diminuer au profit des placements (locaux et internationaux) moins risqués assurant un certain niveau de profit.</a:t>
            </a:r>
          </a:p>
          <a:p>
            <a:pPr marL="742950" lvl="1" indent="-285750">
              <a:buFont typeface="Wingdings" pitchFamily="2" charset="2"/>
              <a:buChar char="Ø"/>
            </a:pPr>
            <a:r>
              <a:rPr lang="fr-FR" b="1" dirty="0"/>
              <a:t>La conjugaison de la structure de financement des banques (forte pondération des ressources à court terme) et les risques de l’environnement des affaires dictent la distribution du portefeuille du crédit aux différents secteurs de l’économie.</a:t>
            </a:r>
          </a:p>
          <a:p>
            <a:pPr marL="285750" indent="-285750">
              <a:buFont typeface="Wingdings" pitchFamily="2" charset="2"/>
              <a:buChar char="q"/>
            </a:pPr>
            <a:r>
              <a:rPr lang="fr-FR" b="1" dirty="0"/>
              <a:t>Les banques offrent par ailleurs des services et d’autres produits qui sont générateurs de revenus moins exposés à l’évolution du climat des affaires</a:t>
            </a:r>
          </a:p>
        </p:txBody>
      </p:sp>
      <p:sp>
        <p:nvSpPr>
          <p:cNvPr id="6" name="TextBox 5">
            <a:extLst>
              <a:ext uri="{FF2B5EF4-FFF2-40B4-BE49-F238E27FC236}">
                <a16:creationId xmlns:a16="http://schemas.microsoft.com/office/drawing/2014/main" id="{1C9EAA63-1FB7-B3B3-A455-349ADBDEA406}"/>
              </a:ext>
            </a:extLst>
          </p:cNvPr>
          <p:cNvSpPr txBox="1"/>
          <p:nvPr/>
        </p:nvSpPr>
        <p:spPr>
          <a:xfrm>
            <a:off x="222710" y="4956287"/>
            <a:ext cx="8909735" cy="101566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r>
              <a:rPr lang="fr-FR" sz="2000" dirty="0">
                <a:solidFill>
                  <a:schemeClr val="bg1"/>
                </a:solidFill>
              </a:rPr>
              <a:t>La flexibilité du modèle d’affaires des banques leur permet de moduler leur niveau de performance étant donnée l’évolution des conditions de l’environnement des affaires.</a:t>
            </a:r>
          </a:p>
        </p:txBody>
      </p:sp>
    </p:spTree>
    <p:extLst>
      <p:ext uri="{BB962C8B-B14F-4D97-AF65-F5344CB8AC3E}">
        <p14:creationId xmlns:p14="http://schemas.microsoft.com/office/powerpoint/2010/main" val="4755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5" y="56395"/>
            <a:ext cx="8938260" cy="887538"/>
          </a:xfrm>
        </p:spPr>
        <p:txBody>
          <a:bodyPr vert="horz" lIns="91440" tIns="45720" rIns="91440" bIns="45720" rtlCol="0" anchor="ctr">
            <a:normAutofit/>
          </a:bodyPr>
          <a:lstStyle/>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Transformation des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ressources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en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crédit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et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autres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actifs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productifs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d’intérêt</a:t>
            </a:r>
            <a:endParaRPr lang="en-US" sz="28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19456" y="1425196"/>
            <a:ext cx="4255008" cy="4280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7" name="Subtitle 2"/>
          <p:cNvSpPr txBox="1">
            <a:spLocks/>
          </p:cNvSpPr>
          <p:nvPr/>
        </p:nvSpPr>
        <p:spPr>
          <a:xfrm>
            <a:off x="1" y="1097281"/>
            <a:ext cx="4340352" cy="4608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557213">
              <a:tabLst>
                <a:tab pos="300038" algn="l"/>
                <a:tab pos="342900" algn="l"/>
              </a:tabLst>
              <a:defRPr/>
            </a:pPr>
            <a:endParaRPr lang="fr-FR" altLang="en-US" sz="2400" dirty="0">
              <a:ea typeface="MS PGothic" charset="-128"/>
            </a:endParaRPr>
          </a:p>
        </p:txBody>
      </p:sp>
      <p:sp>
        <p:nvSpPr>
          <p:cNvPr id="5" name="TextBox 4">
            <a:extLst>
              <a:ext uri="{FF2B5EF4-FFF2-40B4-BE49-F238E27FC236}">
                <a16:creationId xmlns:a16="http://schemas.microsoft.com/office/drawing/2014/main" id="{E0D62B21-1EB6-E0F3-0410-0C0A3B61A599}"/>
              </a:ext>
            </a:extLst>
          </p:cNvPr>
          <p:cNvSpPr txBox="1"/>
          <p:nvPr/>
        </p:nvSpPr>
        <p:spPr>
          <a:xfrm>
            <a:off x="6771646" y="1028343"/>
            <a:ext cx="2290754" cy="5078313"/>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lumMod val="50000"/>
                  </a:schemeClr>
                </a:solidFill>
              </a:rPr>
              <a:t>Au cours des 5 dernières années de crise socio-politique, le taux de transformation des ressources en crédit est en baisse continue au profit des autres actifs productifs d’intérêt (bons et autres placements) moins risqués.  Cela a permis d’estomper l’effet négatif sur les revenus des banques.</a:t>
            </a:r>
          </a:p>
        </p:txBody>
      </p:sp>
      <p:sp>
        <p:nvSpPr>
          <p:cNvPr id="4" name="ZoneTexte 7">
            <a:extLst>
              <a:ext uri="{FF2B5EF4-FFF2-40B4-BE49-F238E27FC236}">
                <a16:creationId xmlns:a16="http://schemas.microsoft.com/office/drawing/2014/main" id="{C776ACB0-DE79-1061-02C0-4AC46F30551B}"/>
              </a:ext>
            </a:extLst>
          </p:cNvPr>
          <p:cNvSpPr txBox="1"/>
          <p:nvPr/>
        </p:nvSpPr>
        <p:spPr>
          <a:xfrm>
            <a:off x="2543121" y="5859205"/>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graphicFrame>
        <p:nvGraphicFramePr>
          <p:cNvPr id="8" name="Table 7">
            <a:extLst>
              <a:ext uri="{FF2B5EF4-FFF2-40B4-BE49-F238E27FC236}">
                <a16:creationId xmlns:a16="http://schemas.microsoft.com/office/drawing/2014/main" id="{24D59E88-2CA6-73DF-EDB1-C424E0267F1A}"/>
              </a:ext>
            </a:extLst>
          </p:cNvPr>
          <p:cNvGraphicFramePr>
            <a:graphicFrameLocks noGrp="1"/>
          </p:cNvGraphicFramePr>
          <p:nvPr>
            <p:extLst>
              <p:ext uri="{D42A27DB-BD31-4B8C-83A1-F6EECF244321}">
                <p14:modId xmlns:p14="http://schemas.microsoft.com/office/powerpoint/2010/main" val="1800962377"/>
              </p:ext>
            </p:extLst>
          </p:nvPr>
        </p:nvGraphicFramePr>
        <p:xfrm>
          <a:off x="81600" y="1283723"/>
          <a:ext cx="6690046" cy="4246490"/>
        </p:xfrm>
        <a:graphic>
          <a:graphicData uri="http://schemas.openxmlformats.org/drawingml/2006/table">
            <a:tbl>
              <a:tblPr>
                <a:tableStyleId>{327F97BB-C833-4FB7-BDE5-3F7075034690}</a:tableStyleId>
              </a:tblPr>
              <a:tblGrid>
                <a:gridCol w="2741748">
                  <a:extLst>
                    <a:ext uri="{9D8B030D-6E8A-4147-A177-3AD203B41FA5}">
                      <a16:colId xmlns:a16="http://schemas.microsoft.com/office/drawing/2014/main" val="1966538083"/>
                    </a:ext>
                  </a:extLst>
                </a:gridCol>
                <a:gridCol w="1769306">
                  <a:extLst>
                    <a:ext uri="{9D8B030D-6E8A-4147-A177-3AD203B41FA5}">
                      <a16:colId xmlns:a16="http://schemas.microsoft.com/office/drawing/2014/main" val="3957212008"/>
                    </a:ext>
                  </a:extLst>
                </a:gridCol>
                <a:gridCol w="2178992">
                  <a:extLst>
                    <a:ext uri="{9D8B030D-6E8A-4147-A177-3AD203B41FA5}">
                      <a16:colId xmlns:a16="http://schemas.microsoft.com/office/drawing/2014/main" val="3294383381"/>
                    </a:ext>
                  </a:extLst>
                </a:gridCol>
              </a:tblGrid>
              <a:tr h="826591">
                <a:tc gridSpan="3">
                  <a:txBody>
                    <a:bodyPr/>
                    <a:lstStyle/>
                    <a:p>
                      <a:pPr algn="ctr" fontAlgn="ctr"/>
                      <a:r>
                        <a:rPr lang="en-US" sz="2000" u="none" strike="noStrike" dirty="0" err="1">
                          <a:effectLst/>
                        </a:rPr>
                        <a:t>Taux</a:t>
                      </a:r>
                      <a:r>
                        <a:rPr lang="en-US" sz="2000" u="none" strike="noStrike" dirty="0">
                          <a:effectLst/>
                        </a:rPr>
                        <a:t> de transformation des </a:t>
                      </a:r>
                      <a:r>
                        <a:rPr lang="en-US" sz="2000" u="none" strike="noStrike" dirty="0" err="1">
                          <a:effectLst/>
                        </a:rPr>
                        <a:t>dépôts</a:t>
                      </a:r>
                      <a:r>
                        <a:rPr lang="en-US" sz="2000" u="none" strike="noStrike" dirty="0">
                          <a:effectLst/>
                        </a:rPr>
                        <a:t> </a:t>
                      </a:r>
                      <a:r>
                        <a:rPr lang="en-US" sz="2000" u="none" strike="noStrike" dirty="0" err="1">
                          <a:effectLst/>
                        </a:rPr>
                        <a:t>en</a:t>
                      </a:r>
                      <a:r>
                        <a:rPr lang="en-US" sz="2000" u="none" strike="noStrike" dirty="0">
                          <a:effectLst/>
                        </a:rPr>
                        <a:t> </a:t>
                      </a:r>
                      <a:r>
                        <a:rPr lang="en-US" sz="2000" u="none" strike="noStrike" dirty="0" err="1">
                          <a:effectLst/>
                        </a:rPr>
                        <a:t>actifs</a:t>
                      </a:r>
                      <a:r>
                        <a:rPr lang="en-US" sz="2000" u="none" strike="noStrike" dirty="0">
                          <a:effectLst/>
                        </a:rPr>
                        <a:t> </a:t>
                      </a:r>
                      <a:r>
                        <a:rPr lang="en-US" sz="2000" u="none" strike="noStrike" dirty="0" err="1">
                          <a:effectLst/>
                        </a:rPr>
                        <a:t>productifs</a:t>
                      </a:r>
                      <a:r>
                        <a:rPr lang="en-US" sz="2000" u="none" strike="noStrike" dirty="0">
                          <a:effectLst/>
                        </a:rPr>
                        <a:t> ( </a:t>
                      </a:r>
                      <a:r>
                        <a:rPr lang="en-US" sz="2000" u="none" strike="noStrike" dirty="0" err="1">
                          <a:effectLst/>
                        </a:rPr>
                        <a:t>crédit</a:t>
                      </a:r>
                      <a:r>
                        <a:rPr lang="en-US" sz="2000" u="none" strike="noStrike" dirty="0">
                          <a:effectLst/>
                        </a:rPr>
                        <a:t> et </a:t>
                      </a:r>
                      <a:r>
                        <a:rPr lang="en-US" sz="2000" u="none" strike="noStrike" dirty="0" err="1">
                          <a:effectLst/>
                        </a:rPr>
                        <a:t>autres</a:t>
                      </a:r>
                      <a:r>
                        <a:rPr lang="en-US" sz="2000" u="none" strike="noStrike" dirty="0">
                          <a:effectLst/>
                        </a:rPr>
                        <a:t>) de </a:t>
                      </a:r>
                      <a:r>
                        <a:rPr lang="en-US" sz="2000" u="none" strike="noStrike" dirty="0" err="1">
                          <a:effectLst/>
                        </a:rPr>
                        <a:t>revenus</a:t>
                      </a:r>
                      <a:r>
                        <a:rPr lang="en-US" sz="2000" u="none" strike="noStrike" dirty="0">
                          <a:effectLst/>
                        </a:rPr>
                        <a:t> </a:t>
                      </a:r>
                      <a:r>
                        <a:rPr lang="en-US" sz="2000" u="none" strike="noStrike" dirty="0" err="1">
                          <a:effectLst/>
                        </a:rPr>
                        <a:t>d'intérêt</a:t>
                      </a:r>
                      <a:endParaRPr lang="en-US" sz="2000" b="1" i="0" u="none" strike="noStrike" dirty="0">
                        <a:solidFill>
                          <a:srgbClr val="000000"/>
                        </a:solidFill>
                        <a:effectLst/>
                        <a:latin typeface="Aptos Narrow" panose="020B000402020202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21559494"/>
                  </a:ext>
                </a:extLst>
              </a:tr>
              <a:tr h="745204">
                <a:tc>
                  <a:txBody>
                    <a:bodyPr/>
                    <a:lstStyle/>
                    <a:p>
                      <a:pPr algn="l" fontAlgn="b"/>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a:effectLst/>
                        </a:rPr>
                        <a:t>Crédit/Dépôts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a:effectLst/>
                        </a:rPr>
                        <a:t>Autres actifs productifs/dépôts</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00487851"/>
                  </a:ext>
                </a:extLst>
              </a:tr>
              <a:tr h="528335">
                <a:tc>
                  <a:txBody>
                    <a:bodyPr/>
                    <a:lstStyle/>
                    <a:p>
                      <a:pPr algn="ctr" fontAlgn="b"/>
                      <a:r>
                        <a:rPr lang="en-US" sz="1800" u="none" strike="noStrike">
                          <a:effectLst/>
                        </a:rPr>
                        <a:t>sept. 20</a:t>
                      </a:r>
                      <a:endParaRPr lang="en-US" sz="18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39%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27%</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92475225"/>
                  </a:ext>
                </a:extLst>
              </a:tr>
              <a:tr h="528335">
                <a:tc>
                  <a:txBody>
                    <a:bodyPr/>
                    <a:lstStyle/>
                    <a:p>
                      <a:pPr algn="ctr" fontAlgn="b"/>
                      <a:r>
                        <a:rPr lang="en-US" sz="1800" u="none" strike="noStrike">
                          <a:effectLst/>
                        </a:rPr>
                        <a:t>sept. 21</a:t>
                      </a:r>
                      <a:endParaRPr lang="en-US" sz="18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33%</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25%</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66872715"/>
                  </a:ext>
                </a:extLst>
              </a:tr>
              <a:tr h="528335">
                <a:tc>
                  <a:txBody>
                    <a:bodyPr/>
                    <a:lstStyle/>
                    <a:p>
                      <a:pPr algn="ctr" fontAlgn="b"/>
                      <a:r>
                        <a:rPr lang="en-US" sz="1800" u="none" strike="noStrike">
                          <a:effectLst/>
                        </a:rPr>
                        <a:t>sept.22</a:t>
                      </a:r>
                      <a:endParaRPr lang="en-US" sz="18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32%</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28%</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2324017"/>
                  </a:ext>
                </a:extLst>
              </a:tr>
              <a:tr h="528335">
                <a:tc>
                  <a:txBody>
                    <a:bodyPr/>
                    <a:lstStyle/>
                    <a:p>
                      <a:pPr algn="ctr" fontAlgn="b"/>
                      <a:r>
                        <a:rPr lang="en-US" sz="1800" u="none" strike="noStrike">
                          <a:effectLst/>
                        </a:rPr>
                        <a:t>sept.23</a:t>
                      </a:r>
                      <a:endParaRPr lang="en-US" sz="18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28%</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30%</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18396471"/>
                  </a:ext>
                </a:extLst>
              </a:tr>
              <a:tr h="561355">
                <a:tc>
                  <a:txBody>
                    <a:bodyPr/>
                    <a:lstStyle/>
                    <a:p>
                      <a:pPr algn="ctr" fontAlgn="b"/>
                      <a:r>
                        <a:rPr lang="en-US" sz="1800" u="none" strike="noStrike">
                          <a:effectLst/>
                        </a:rPr>
                        <a:t>sept.24</a:t>
                      </a:r>
                      <a:endParaRPr lang="en-US" sz="18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a:effectLst/>
                        </a:rPr>
                        <a:t>24%</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800" u="none" strike="noStrike" dirty="0">
                          <a:effectLst/>
                        </a:rPr>
                        <a:t>35%</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87255976"/>
                  </a:ext>
                </a:extLst>
              </a:tr>
            </a:tbl>
          </a:graphicData>
        </a:graphic>
      </p:graphicFrame>
    </p:spTree>
    <p:extLst>
      <p:ext uri="{BB962C8B-B14F-4D97-AF65-F5344CB8AC3E}">
        <p14:creationId xmlns:p14="http://schemas.microsoft.com/office/powerpoint/2010/main" val="259477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4F94D-C71B-E924-63A3-DCB1AF398FD4}"/>
              </a:ext>
            </a:extLst>
          </p:cNvPr>
          <p:cNvSpPr>
            <a:spLocks noGrp="1"/>
          </p:cNvSpPr>
          <p:nvPr>
            <p:ph type="title"/>
          </p:nvPr>
        </p:nvSpPr>
        <p:spPr>
          <a:xfrm>
            <a:off x="628650" y="0"/>
            <a:ext cx="7886700" cy="500288"/>
          </a:xfrm>
        </p:spPr>
        <p:txBody>
          <a:bodyPr>
            <a:normAutofit fontScale="90000"/>
          </a:body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SOMMAIRE</a:t>
            </a:r>
            <a:endParaRPr lang="fr-FR"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3BC35CA-F57D-DD98-6345-60E06A21B1CC}"/>
              </a:ext>
            </a:extLst>
          </p:cNvPr>
          <p:cNvSpPr>
            <a:spLocks noGrp="1"/>
          </p:cNvSpPr>
          <p:nvPr>
            <p:ph idx="1"/>
          </p:nvPr>
        </p:nvSpPr>
        <p:spPr>
          <a:xfrm>
            <a:off x="454232" y="985652"/>
            <a:ext cx="8409213" cy="4711885"/>
          </a:xfrm>
        </p:spPr>
        <p:txBody>
          <a:bodyPr>
            <a:normAutofit fontScale="77500" lnSpcReduction="20000"/>
          </a:bodyPr>
          <a:lstStyle/>
          <a:p>
            <a:pPr marL="0" indent="0">
              <a:buNone/>
            </a:pPr>
            <a:r>
              <a:rPr lang="en-US" dirty="0">
                <a:solidFill>
                  <a:schemeClr val="accent1">
                    <a:lumMod val="50000"/>
                  </a:schemeClr>
                </a:solidFill>
              </a:rPr>
              <a:t>1- Panorama du </a:t>
            </a:r>
            <a:r>
              <a:rPr lang="en-US" dirty="0" err="1">
                <a:solidFill>
                  <a:schemeClr val="accent1">
                    <a:lumMod val="50000"/>
                  </a:schemeClr>
                </a:solidFill>
              </a:rPr>
              <a:t>système</a:t>
            </a:r>
            <a:r>
              <a:rPr lang="en-US" dirty="0">
                <a:solidFill>
                  <a:schemeClr val="accent1">
                    <a:lumMod val="50000"/>
                  </a:schemeClr>
                </a:solidFill>
              </a:rPr>
              <a:t> financier </a:t>
            </a:r>
            <a:r>
              <a:rPr lang="en-US" dirty="0" err="1">
                <a:solidFill>
                  <a:schemeClr val="accent1">
                    <a:lumMod val="50000"/>
                  </a:schemeClr>
                </a:solidFill>
              </a:rPr>
              <a:t>régulé</a:t>
            </a:r>
            <a:r>
              <a:rPr lang="en-US" dirty="0">
                <a:solidFill>
                  <a:schemeClr val="accent1">
                    <a:lumMod val="50000"/>
                  </a:schemeClr>
                </a:solidFill>
              </a:rPr>
              <a:t> par la BRH</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2- </a:t>
            </a:r>
            <a:r>
              <a:rPr lang="en-US" dirty="0" err="1">
                <a:solidFill>
                  <a:schemeClr val="accent1">
                    <a:lumMod val="50000"/>
                  </a:schemeClr>
                </a:solidFill>
              </a:rPr>
              <a:t>Profil</a:t>
            </a:r>
            <a:r>
              <a:rPr lang="en-US" dirty="0">
                <a:solidFill>
                  <a:schemeClr val="accent1">
                    <a:lumMod val="50000"/>
                  </a:schemeClr>
                </a:solidFill>
              </a:rPr>
              <a:t> du PIB r</a:t>
            </a:r>
            <a:r>
              <a:rPr lang="fr-FR" dirty="0">
                <a:solidFill>
                  <a:schemeClr val="accent1">
                    <a:lumMod val="50000"/>
                  </a:schemeClr>
                </a:solidFill>
              </a:rPr>
              <a:t>é</a:t>
            </a:r>
            <a:r>
              <a:rPr lang="en-US" dirty="0" err="1">
                <a:solidFill>
                  <a:schemeClr val="accent1">
                    <a:lumMod val="50000"/>
                  </a:schemeClr>
                </a:solidFill>
              </a:rPr>
              <a:t>el</a:t>
            </a:r>
            <a:r>
              <a:rPr lang="en-US" dirty="0">
                <a:solidFill>
                  <a:schemeClr val="accent1">
                    <a:lumMod val="50000"/>
                  </a:schemeClr>
                </a:solidFill>
              </a:rPr>
              <a:t> </a:t>
            </a:r>
            <a:r>
              <a:rPr lang="en-US" dirty="0" err="1">
                <a:solidFill>
                  <a:schemeClr val="accent1">
                    <a:lumMod val="50000"/>
                  </a:schemeClr>
                </a:solidFill>
              </a:rPr>
              <a:t>haitien</a:t>
            </a:r>
            <a:r>
              <a:rPr lang="en-US" dirty="0">
                <a:solidFill>
                  <a:schemeClr val="accent1">
                    <a:lumMod val="50000"/>
                  </a:schemeClr>
                </a:solidFill>
              </a:rPr>
              <a:t>;</a:t>
            </a:r>
            <a:r>
              <a:rPr lang="fr-FR" b="1" dirty="0">
                <a:solidFill>
                  <a:schemeClr val="accent1">
                    <a:lumMod val="50000"/>
                  </a:schemeClr>
                </a:solidFill>
                <a:cs typeface="Times New Roman" pitchFamily="18" charset="0"/>
              </a:rPr>
              <a:t> </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3- Profit r</a:t>
            </a:r>
            <a:r>
              <a:rPr lang="fr-FR" dirty="0">
                <a:solidFill>
                  <a:schemeClr val="accent1">
                    <a:lumMod val="50000"/>
                  </a:schemeClr>
                </a:solidFill>
              </a:rPr>
              <a:t>é</a:t>
            </a:r>
            <a:r>
              <a:rPr lang="en-US" dirty="0" err="1">
                <a:solidFill>
                  <a:schemeClr val="accent1">
                    <a:lumMod val="50000"/>
                  </a:schemeClr>
                </a:solidFill>
              </a:rPr>
              <a:t>el</a:t>
            </a:r>
            <a:r>
              <a:rPr lang="en-US" dirty="0">
                <a:solidFill>
                  <a:schemeClr val="accent1">
                    <a:lumMod val="50000"/>
                  </a:schemeClr>
                </a:solidFill>
              </a:rPr>
              <a:t> du </a:t>
            </a:r>
            <a:r>
              <a:rPr lang="fr-FR" dirty="0">
                <a:solidFill>
                  <a:schemeClr val="accent1">
                    <a:lumMod val="50000"/>
                  </a:schemeClr>
                </a:solidFill>
              </a:rPr>
              <a:t>système bancaire </a:t>
            </a:r>
            <a:r>
              <a:rPr lang="fr-FR" dirty="0" err="1">
                <a:solidFill>
                  <a:schemeClr val="accent1">
                    <a:lumMod val="50000"/>
                  </a:schemeClr>
                </a:solidFill>
              </a:rPr>
              <a:t>haitien</a:t>
            </a:r>
            <a:r>
              <a:rPr lang="fr-FR" dirty="0">
                <a:solidFill>
                  <a:schemeClr val="accent1">
                    <a:lumMod val="50000"/>
                  </a:schemeClr>
                </a:solidFill>
              </a:rPr>
              <a:t>;</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4-Stabilit</a:t>
            </a:r>
            <a:r>
              <a:rPr lang="fr-FR" dirty="0">
                <a:solidFill>
                  <a:schemeClr val="accent1">
                    <a:lumMod val="50000"/>
                  </a:schemeClr>
                </a:solidFill>
              </a:rPr>
              <a:t>é </a:t>
            </a:r>
            <a:r>
              <a:rPr lang="en-US" dirty="0">
                <a:solidFill>
                  <a:schemeClr val="accent1">
                    <a:lumMod val="50000"/>
                  </a:schemeClr>
                </a:solidFill>
              </a:rPr>
              <a:t>du syst</a:t>
            </a:r>
            <a:r>
              <a:rPr lang="fr-FR" dirty="0">
                <a:solidFill>
                  <a:schemeClr val="accent1">
                    <a:lumMod val="50000"/>
                  </a:schemeClr>
                </a:solidFill>
              </a:rPr>
              <a:t>è</a:t>
            </a:r>
            <a:r>
              <a:rPr lang="en-US" dirty="0">
                <a:solidFill>
                  <a:schemeClr val="accent1">
                    <a:lumMod val="50000"/>
                  </a:schemeClr>
                </a:solidFill>
              </a:rPr>
              <a:t>me  </a:t>
            </a:r>
            <a:r>
              <a:rPr lang="en-US" dirty="0" err="1">
                <a:solidFill>
                  <a:schemeClr val="accent1">
                    <a:lumMod val="50000"/>
                  </a:schemeClr>
                </a:solidFill>
              </a:rPr>
              <a:t>bancaire</a:t>
            </a:r>
            <a:r>
              <a:rPr lang="en-US" dirty="0">
                <a:solidFill>
                  <a:schemeClr val="accent1">
                    <a:lumMod val="50000"/>
                  </a:schemeClr>
                </a:solidFill>
              </a:rPr>
              <a:t> </a:t>
            </a:r>
            <a:r>
              <a:rPr lang="en-US" dirty="0" err="1">
                <a:solidFill>
                  <a:schemeClr val="accent1">
                    <a:lumMod val="50000"/>
                  </a:schemeClr>
                </a:solidFill>
              </a:rPr>
              <a:t>en</a:t>
            </a:r>
            <a:r>
              <a:rPr lang="en-US" dirty="0">
                <a:solidFill>
                  <a:schemeClr val="accent1">
                    <a:lumMod val="50000"/>
                  </a:schemeClr>
                </a:solidFill>
              </a:rPr>
              <a:t> p</a:t>
            </a:r>
            <a:r>
              <a:rPr lang="fr-FR" dirty="0">
                <a:solidFill>
                  <a:schemeClr val="accent1">
                    <a:lumMod val="50000"/>
                  </a:schemeClr>
                </a:solidFill>
              </a:rPr>
              <a:t>é</a:t>
            </a:r>
            <a:r>
              <a:rPr lang="en-US" dirty="0" err="1">
                <a:solidFill>
                  <a:schemeClr val="accent1">
                    <a:lumMod val="50000"/>
                  </a:schemeClr>
                </a:solidFill>
              </a:rPr>
              <a:t>riode</a:t>
            </a:r>
            <a:r>
              <a:rPr lang="en-US" dirty="0">
                <a:solidFill>
                  <a:schemeClr val="accent1">
                    <a:lumMod val="50000"/>
                  </a:schemeClr>
                </a:solidFill>
              </a:rPr>
              <a:t> de crise;</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5- </a:t>
            </a:r>
            <a:r>
              <a:rPr lang="en-US" dirty="0" err="1">
                <a:solidFill>
                  <a:schemeClr val="accent1">
                    <a:lumMod val="50000"/>
                  </a:schemeClr>
                </a:solidFill>
              </a:rPr>
              <a:t>Capacit</a:t>
            </a:r>
            <a:r>
              <a:rPr lang="fr-FR" dirty="0">
                <a:solidFill>
                  <a:schemeClr val="accent1">
                    <a:lumMod val="50000"/>
                  </a:schemeClr>
                </a:solidFill>
              </a:rPr>
              <a:t>é </a:t>
            </a:r>
            <a:r>
              <a:rPr lang="en-US" dirty="0">
                <a:solidFill>
                  <a:schemeClr val="accent1">
                    <a:lumMod val="50000"/>
                  </a:schemeClr>
                </a:solidFill>
              </a:rPr>
              <a:t>du </a:t>
            </a:r>
            <a:r>
              <a:rPr lang="fr-FR" dirty="0">
                <a:solidFill>
                  <a:schemeClr val="accent1">
                    <a:lumMod val="50000"/>
                  </a:schemeClr>
                </a:solidFill>
              </a:rPr>
              <a:t>système </a:t>
            </a:r>
            <a:r>
              <a:rPr lang="fr-FR" sz="2800" dirty="0">
                <a:solidFill>
                  <a:schemeClr val="accent1">
                    <a:lumMod val="50000"/>
                  </a:schemeClr>
                </a:solidFill>
              </a:rPr>
              <a:t>à</a:t>
            </a:r>
            <a:r>
              <a:rPr lang="fr-FR" sz="2800" b="1" dirty="0">
                <a:solidFill>
                  <a:schemeClr val="accent1">
                    <a:lumMod val="50000"/>
                  </a:schemeClr>
                </a:solidFill>
              </a:rPr>
              <a:t> </a:t>
            </a:r>
            <a:r>
              <a:rPr lang="en-US" dirty="0">
                <a:solidFill>
                  <a:schemeClr val="accent1">
                    <a:lumMod val="50000"/>
                  </a:schemeClr>
                </a:solidFill>
              </a:rPr>
              <a:t>absorber les chocs;</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6-Quelques </a:t>
            </a:r>
            <a:r>
              <a:rPr lang="fr-FR" dirty="0">
                <a:solidFill>
                  <a:schemeClr val="accent1">
                    <a:lumMod val="50000"/>
                  </a:schemeClr>
                </a:solidFill>
              </a:rPr>
              <a:t>é</a:t>
            </a:r>
            <a:r>
              <a:rPr lang="en-US" dirty="0">
                <a:solidFill>
                  <a:schemeClr val="accent1">
                    <a:lumMod val="50000"/>
                  </a:schemeClr>
                </a:solidFill>
              </a:rPr>
              <a:t>l</a:t>
            </a:r>
            <a:r>
              <a:rPr lang="fr-FR" dirty="0">
                <a:solidFill>
                  <a:schemeClr val="accent1">
                    <a:lumMod val="50000"/>
                  </a:schemeClr>
                </a:solidFill>
              </a:rPr>
              <a:t>é</a:t>
            </a:r>
            <a:r>
              <a:rPr lang="en-US" dirty="0" err="1">
                <a:solidFill>
                  <a:schemeClr val="accent1">
                    <a:lumMod val="50000"/>
                  </a:schemeClr>
                </a:solidFill>
              </a:rPr>
              <a:t>ments</a:t>
            </a:r>
            <a:r>
              <a:rPr lang="en-US" dirty="0">
                <a:solidFill>
                  <a:schemeClr val="accent1">
                    <a:lumMod val="50000"/>
                  </a:schemeClr>
                </a:solidFill>
              </a:rPr>
              <a:t> </a:t>
            </a:r>
            <a:r>
              <a:rPr lang="en-US" dirty="0" err="1">
                <a:solidFill>
                  <a:schemeClr val="accent1">
                    <a:lumMod val="50000"/>
                  </a:schemeClr>
                </a:solidFill>
              </a:rPr>
              <a:t>d’analyse</a:t>
            </a:r>
            <a:r>
              <a:rPr lang="en-US" dirty="0">
                <a:solidFill>
                  <a:schemeClr val="accent1">
                    <a:lumMod val="50000"/>
                  </a:schemeClr>
                </a:solidFill>
              </a:rPr>
              <a:t> de la r</a:t>
            </a:r>
            <a:r>
              <a:rPr lang="fr-FR" dirty="0">
                <a:solidFill>
                  <a:schemeClr val="accent1">
                    <a:lumMod val="50000"/>
                  </a:schemeClr>
                </a:solidFill>
              </a:rPr>
              <a:t>é</a:t>
            </a:r>
            <a:r>
              <a:rPr lang="en-US" dirty="0" err="1">
                <a:solidFill>
                  <a:schemeClr val="accent1">
                    <a:lumMod val="50000"/>
                  </a:schemeClr>
                </a:solidFill>
              </a:rPr>
              <a:t>silience</a:t>
            </a:r>
            <a:r>
              <a:rPr lang="en-US" dirty="0">
                <a:solidFill>
                  <a:schemeClr val="accent1">
                    <a:lumMod val="50000"/>
                  </a:schemeClr>
                </a:solidFill>
              </a:rPr>
              <a:t> du </a:t>
            </a:r>
            <a:r>
              <a:rPr lang="fr-FR" dirty="0">
                <a:solidFill>
                  <a:schemeClr val="accent1">
                    <a:lumMod val="50000"/>
                  </a:schemeClr>
                </a:solidFill>
              </a:rPr>
              <a:t>système.</a:t>
            </a:r>
          </a:p>
          <a:p>
            <a:pPr marL="0" indent="0">
              <a:buNone/>
            </a:pPr>
            <a:endParaRPr lang="en-US" sz="2800" dirty="0">
              <a:solidFill>
                <a:schemeClr val="accent1">
                  <a:lumMod val="50000"/>
                </a:schemeClr>
              </a:solidFill>
            </a:endParaRPr>
          </a:p>
          <a:p>
            <a:pPr marL="0" indent="0">
              <a:buNone/>
            </a:pPr>
            <a:r>
              <a:rPr lang="en-US" dirty="0">
                <a:solidFill>
                  <a:schemeClr val="accent1">
                    <a:lumMod val="50000"/>
                  </a:schemeClr>
                </a:solidFill>
              </a:rPr>
              <a:t>7-Conclusion </a:t>
            </a:r>
            <a:endParaRPr lang="fr-FR" dirty="0">
              <a:solidFill>
                <a:schemeClr val="accent1">
                  <a:lumMod val="50000"/>
                </a:schemeClr>
              </a:solidFill>
            </a:endParaRPr>
          </a:p>
        </p:txBody>
      </p:sp>
      <p:sp>
        <p:nvSpPr>
          <p:cNvPr id="4" name="TextBox 3">
            <a:extLst>
              <a:ext uri="{FF2B5EF4-FFF2-40B4-BE49-F238E27FC236}">
                <a16:creationId xmlns:a16="http://schemas.microsoft.com/office/drawing/2014/main" id="{0632E261-7D26-22B4-A1B5-1EF0AB99A391}"/>
              </a:ext>
            </a:extLst>
          </p:cNvPr>
          <p:cNvSpPr txBox="1"/>
          <p:nvPr/>
        </p:nvSpPr>
        <p:spPr>
          <a:xfrm>
            <a:off x="9500260" y="2873829"/>
            <a:ext cx="1718740"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547114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5" y="56394"/>
            <a:ext cx="8938260" cy="1240391"/>
          </a:xfrm>
        </p:spPr>
        <p:txBody>
          <a:bodyPr vert="horz" lIns="91440" tIns="45720" rIns="91440" bIns="45720" rtlCol="0" anchor="ctr">
            <a:normAutofit/>
          </a:bodyPr>
          <a:lstStyle/>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Transformation des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ressources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en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crédit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et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autres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actifs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productifs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d’intérêt</a:t>
            </a:r>
            <a:endParaRPr lang="en-US" sz="28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19456" y="1425196"/>
            <a:ext cx="4255008" cy="4280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7" name="Subtitle 2"/>
          <p:cNvSpPr txBox="1">
            <a:spLocks/>
          </p:cNvSpPr>
          <p:nvPr/>
        </p:nvSpPr>
        <p:spPr>
          <a:xfrm>
            <a:off x="1" y="1097281"/>
            <a:ext cx="4340352" cy="4608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557213">
              <a:tabLst>
                <a:tab pos="300038" algn="l"/>
                <a:tab pos="342900" algn="l"/>
              </a:tabLst>
              <a:defRPr/>
            </a:pPr>
            <a:endParaRPr lang="fr-FR" altLang="en-US" sz="2400" dirty="0">
              <a:ea typeface="MS PGothic" charset="-128"/>
            </a:endParaRPr>
          </a:p>
        </p:txBody>
      </p:sp>
      <p:graphicFrame>
        <p:nvGraphicFramePr>
          <p:cNvPr id="3" name="Chart 2">
            <a:extLst>
              <a:ext uri="{FF2B5EF4-FFF2-40B4-BE49-F238E27FC236}">
                <a16:creationId xmlns:a16="http://schemas.microsoft.com/office/drawing/2014/main" id="{A50F65C0-E6D7-D1C4-208D-FB3099A3B2FD}"/>
              </a:ext>
            </a:extLst>
          </p:cNvPr>
          <p:cNvGraphicFramePr>
            <a:graphicFrameLocks/>
          </p:cNvGraphicFramePr>
          <p:nvPr>
            <p:extLst>
              <p:ext uri="{D42A27DB-BD31-4B8C-83A1-F6EECF244321}">
                <p14:modId xmlns:p14="http://schemas.microsoft.com/office/powerpoint/2010/main" val="2292097175"/>
              </p:ext>
            </p:extLst>
          </p:nvPr>
        </p:nvGraphicFramePr>
        <p:xfrm>
          <a:off x="79310" y="1296784"/>
          <a:ext cx="6919344" cy="44639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0D62B21-1EB6-E0F3-0410-0C0A3B61A599}"/>
              </a:ext>
            </a:extLst>
          </p:cNvPr>
          <p:cNvSpPr txBox="1"/>
          <p:nvPr/>
        </p:nvSpPr>
        <p:spPr>
          <a:xfrm>
            <a:off x="6771646" y="1028343"/>
            <a:ext cx="2290754" cy="5078313"/>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chemeClr val="accent1">
                    <a:lumMod val="50000"/>
                  </a:schemeClr>
                </a:solidFill>
              </a:rPr>
              <a:t>Au cours des 5 dernières années de crise socio-politique, le taux de transformation des ressources en crédit est en baisse continue au profit des autres actifs productifs d’intérêt (bons et autres placements) moins risqués.  Cela a permis d’estomper l’effet négatif sur les revenus des banques.</a:t>
            </a:r>
          </a:p>
        </p:txBody>
      </p:sp>
      <p:sp>
        <p:nvSpPr>
          <p:cNvPr id="4" name="ZoneTexte 7">
            <a:extLst>
              <a:ext uri="{FF2B5EF4-FFF2-40B4-BE49-F238E27FC236}">
                <a16:creationId xmlns:a16="http://schemas.microsoft.com/office/drawing/2014/main" id="{C776ACB0-DE79-1061-02C0-4AC46F30551B}"/>
              </a:ext>
            </a:extLst>
          </p:cNvPr>
          <p:cNvSpPr txBox="1"/>
          <p:nvPr/>
        </p:nvSpPr>
        <p:spPr>
          <a:xfrm>
            <a:off x="2543121" y="5859205"/>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Tree>
    <p:extLst>
      <p:ext uri="{BB962C8B-B14F-4D97-AF65-F5344CB8AC3E}">
        <p14:creationId xmlns:p14="http://schemas.microsoft.com/office/powerpoint/2010/main" val="55623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B45AF1-29A9-6314-DE5B-E131D7D53B3A}"/>
              </a:ext>
            </a:extLst>
          </p:cNvPr>
          <p:cNvSpPr>
            <a:spLocks noGrp="1"/>
          </p:cNvSpPr>
          <p:nvPr>
            <p:ph type="title"/>
          </p:nvPr>
        </p:nvSpPr>
        <p:spPr>
          <a:xfrm>
            <a:off x="0" y="136524"/>
            <a:ext cx="9144000" cy="988229"/>
          </a:xfrm>
        </p:spPr>
        <p:txBody>
          <a:bodyPr>
            <a:noAutofit/>
          </a:bodyPr>
          <a:lstStyle/>
          <a:p>
            <a:pPr algn="ctr" rtl="0">
              <a:defRPr sz="1400" b="0" i="0" u="none" strike="noStrike" kern="1200" spc="0" baseline="0">
                <a:solidFill>
                  <a:prstClr val="black">
                    <a:lumMod val="65000"/>
                    <a:lumOff val="35000"/>
                  </a:prstClr>
                </a:solidFill>
                <a:latin typeface="+mn-lt"/>
                <a:ea typeface="+mn-ea"/>
                <a:cs typeface="+mn-cs"/>
              </a:defRPr>
            </a:pPr>
            <a:r>
              <a:rPr lang="fr-FR" sz="2800" b="1" dirty="0">
                <a:solidFill>
                  <a:schemeClr val="accent1">
                    <a:lumMod val="50000"/>
                  </a:schemeClr>
                </a:solidFill>
                <a:latin typeface="Times New Roman" panose="02020603050405020304" pitchFamily="18" charset="0"/>
                <a:cs typeface="Times New Roman" panose="02020603050405020304" pitchFamily="18" charset="0"/>
              </a:rPr>
              <a:t>Ecart  taux de transformation des dépôts en crédit  et celui des dépôts en placements (en point de %)</a:t>
            </a:r>
            <a:br>
              <a:rPr lang="fr-FR" sz="2800" b="1" dirty="0">
                <a:solidFill>
                  <a:schemeClr val="accent1">
                    <a:lumMod val="50000"/>
                  </a:schemeClr>
                </a:solidFill>
                <a:latin typeface="Times New Roman" panose="02020603050405020304" pitchFamily="18" charset="0"/>
                <a:cs typeface="Times New Roman" panose="02020603050405020304" pitchFamily="18" charset="0"/>
              </a:rPr>
            </a:br>
            <a:endParaRPr lang="fr-FR"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4A15E15F-69AD-59CC-8CEC-D1BAC08DB543}"/>
              </a:ext>
            </a:extLst>
          </p:cNvPr>
          <p:cNvSpPr>
            <a:spLocks noGrp="1"/>
          </p:cNvSpPr>
          <p:nvPr>
            <p:ph type="sldNum" sz="quarter" idx="12"/>
          </p:nvPr>
        </p:nvSpPr>
        <p:spPr/>
        <p:txBody>
          <a:bodyPr/>
          <a:lstStyle/>
          <a:p>
            <a:fld id="{7592165A-22D7-E848-B694-6D13A717A144}" type="slidenum">
              <a:rPr lang="en-US" smtClean="0"/>
              <a:t>21</a:t>
            </a:fld>
            <a:endParaRPr lang="en-US"/>
          </a:p>
        </p:txBody>
      </p:sp>
      <p:sp>
        <p:nvSpPr>
          <p:cNvPr id="6" name="ZoneTexte 5">
            <a:extLst>
              <a:ext uri="{FF2B5EF4-FFF2-40B4-BE49-F238E27FC236}">
                <a16:creationId xmlns:a16="http://schemas.microsoft.com/office/drawing/2014/main" id="{8DCAAB67-C206-3434-471B-6AB84FBC1266}"/>
              </a:ext>
            </a:extLst>
          </p:cNvPr>
          <p:cNvSpPr txBox="1"/>
          <p:nvPr/>
        </p:nvSpPr>
        <p:spPr>
          <a:xfrm>
            <a:off x="2286000" y="3246255"/>
            <a:ext cx="4572000" cy="369332"/>
          </a:xfrm>
          <a:prstGeom prst="rect">
            <a:avLst/>
          </a:prstGeom>
          <a:noFill/>
        </p:spPr>
        <p:txBody>
          <a:bodyPr wrap="square">
            <a:spAutoFit/>
          </a:bodyPr>
          <a:lstStyle/>
          <a:p>
            <a:endParaRPr lang="fr-FR" dirty="0"/>
          </a:p>
        </p:txBody>
      </p:sp>
      <p:graphicFrame>
        <p:nvGraphicFramePr>
          <p:cNvPr id="7" name="Chart 3">
            <a:extLst>
              <a:ext uri="{FF2B5EF4-FFF2-40B4-BE49-F238E27FC236}">
                <a16:creationId xmlns:a16="http://schemas.microsoft.com/office/drawing/2014/main" id="{00000000-0008-0000-0200-000004000000}"/>
              </a:ext>
            </a:extLst>
          </p:cNvPr>
          <p:cNvGraphicFramePr>
            <a:graphicFrameLocks noGrp="1"/>
          </p:cNvGraphicFramePr>
          <p:nvPr>
            <p:ph idx="1"/>
            <p:extLst>
              <p:ext uri="{D42A27DB-BD31-4B8C-83A1-F6EECF244321}">
                <p14:modId xmlns:p14="http://schemas.microsoft.com/office/powerpoint/2010/main" val="427075984"/>
              </p:ext>
            </p:extLst>
          </p:nvPr>
        </p:nvGraphicFramePr>
        <p:xfrm>
          <a:off x="95003" y="1303460"/>
          <a:ext cx="7225990" cy="4456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B51FED6-EB29-6A8B-C10D-106086D78AAD}"/>
              </a:ext>
            </a:extLst>
          </p:cNvPr>
          <p:cNvSpPr txBox="1"/>
          <p:nvPr/>
        </p:nvSpPr>
        <p:spPr>
          <a:xfrm>
            <a:off x="7225990" y="1455716"/>
            <a:ext cx="1948676" cy="4247317"/>
          </a:xfrm>
          <a:prstGeom prst="rect">
            <a:avLst/>
          </a:prstGeom>
          <a:noFill/>
        </p:spPr>
        <p:txBody>
          <a:bodyPr wrap="square" rtlCol="0">
            <a:spAutoFit/>
          </a:bodyPr>
          <a:lstStyle/>
          <a:p>
            <a:pPr algn="just"/>
            <a:r>
              <a:rPr lang="fr-FR" b="1" dirty="0">
                <a:solidFill>
                  <a:schemeClr val="accent1">
                    <a:lumMod val="50000"/>
                  </a:schemeClr>
                </a:solidFill>
              </a:rPr>
              <a:t>Au cours des 5 dernières années, l’écart positif du ratio crédit/dépôts par rapport à celui placements/dépôt s'affichait continuellement en recul pour devenir négatif au cours de l’année 2023 et continuer ainsi avec un rythme croissant. </a:t>
            </a:r>
          </a:p>
        </p:txBody>
      </p:sp>
      <p:sp>
        <p:nvSpPr>
          <p:cNvPr id="3" name="ZoneTexte 7">
            <a:extLst>
              <a:ext uri="{FF2B5EF4-FFF2-40B4-BE49-F238E27FC236}">
                <a16:creationId xmlns:a16="http://schemas.microsoft.com/office/drawing/2014/main" id="{C8FA862D-6C8B-A017-23D4-E3A87FA9A2EA}"/>
              </a:ext>
            </a:extLst>
          </p:cNvPr>
          <p:cNvSpPr txBox="1"/>
          <p:nvPr/>
        </p:nvSpPr>
        <p:spPr>
          <a:xfrm>
            <a:off x="3133918" y="5869866"/>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Tree>
    <p:extLst>
      <p:ext uri="{BB962C8B-B14F-4D97-AF65-F5344CB8AC3E}">
        <p14:creationId xmlns:p14="http://schemas.microsoft.com/office/powerpoint/2010/main" val="102610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42876" y="66675"/>
            <a:ext cx="8763000" cy="655220"/>
          </a:xfrm>
        </p:spPr>
        <p:txBody>
          <a:bodyPr rtlCol="0">
            <a:noAutofit/>
          </a:bodyPr>
          <a:lstStyle/>
          <a:p>
            <a:pPr fontAlgn="auto">
              <a:spcAft>
                <a:spcPts val="0"/>
              </a:spcAft>
              <a:defRPr/>
            </a:pPr>
            <a:r>
              <a:rPr lang="fr-029" altLang="en-US" sz="2800" b="1" dirty="0">
                <a:solidFill>
                  <a:schemeClr val="accent1">
                    <a:lumMod val="50000"/>
                  </a:schemeClr>
                </a:solidFill>
                <a:latin typeface="Times New Roman" panose="02020603050405020304" pitchFamily="18" charset="0"/>
                <a:cs typeface="Times New Roman" panose="02020603050405020304" pitchFamily="18" charset="0"/>
              </a:rPr>
              <a:t>Distribution</a:t>
            </a:r>
            <a:r>
              <a:rPr lang="fr-WINDIES" altLang="en-US" sz="2800" b="1" dirty="0">
                <a:solidFill>
                  <a:schemeClr val="accent1">
                    <a:lumMod val="50000"/>
                  </a:schemeClr>
                </a:solidFill>
                <a:latin typeface="Times New Roman" panose="02020603050405020304" pitchFamily="18" charset="0"/>
                <a:cs typeface="Times New Roman" panose="02020603050405020304" pitchFamily="18" charset="0"/>
              </a:rPr>
              <a:t> du portefeuille par secteur</a:t>
            </a:r>
            <a:r>
              <a:rPr lang="fr-029" altLang="en-US" sz="2800" b="1" dirty="0">
                <a:solidFill>
                  <a:schemeClr val="accent1">
                    <a:lumMod val="50000"/>
                  </a:schemeClr>
                </a:solidFill>
                <a:latin typeface="Times New Roman" panose="02020603050405020304" pitchFamily="18" charset="0"/>
                <a:cs typeface="Times New Roman" panose="02020603050405020304" pitchFamily="18" charset="0"/>
              </a:rPr>
              <a:t> d’activité</a:t>
            </a:r>
            <a:endParaRPr lang="fr-WINDIES" alt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063" y="2195513"/>
            <a:ext cx="31289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2974941461"/>
              </p:ext>
            </p:extLst>
          </p:nvPr>
        </p:nvGraphicFramePr>
        <p:xfrm>
          <a:off x="1866812" y="790284"/>
          <a:ext cx="7455317" cy="530117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6524624" y="5561013"/>
            <a:ext cx="2227489" cy="1124795"/>
          </a:xfrm>
        </p:spPr>
        <p:txBody>
          <a:bodyPr/>
          <a:lstStyle/>
          <a:p>
            <a:fld id="{7592165A-22D7-E848-B694-6D13A717A144}" type="slidenum">
              <a:rPr lang="en-US" smtClean="0"/>
              <a:t>22</a:t>
            </a:fld>
            <a:endParaRPr lang="en-US"/>
          </a:p>
        </p:txBody>
      </p:sp>
      <p:sp>
        <p:nvSpPr>
          <p:cNvPr id="7" name="TextBox 6">
            <a:extLst>
              <a:ext uri="{FF2B5EF4-FFF2-40B4-BE49-F238E27FC236}">
                <a16:creationId xmlns:a16="http://schemas.microsoft.com/office/drawing/2014/main" id="{D436A77A-1237-315B-9A1D-874617D9B1FD}"/>
              </a:ext>
            </a:extLst>
          </p:cNvPr>
          <p:cNvSpPr txBox="1"/>
          <p:nvPr/>
        </p:nvSpPr>
        <p:spPr>
          <a:xfrm>
            <a:off x="0" y="889842"/>
            <a:ext cx="2986339" cy="5355312"/>
          </a:xfrm>
          <a:prstGeom prst="rect">
            <a:avLst/>
          </a:prstGeom>
          <a:noFill/>
        </p:spPr>
        <p:txBody>
          <a:bodyPr wrap="square" rtlCol="0">
            <a:spAutoFit/>
          </a:bodyPr>
          <a:lstStyle/>
          <a:p>
            <a:pPr algn="just"/>
            <a:r>
              <a:rPr lang="fr-FR" b="1" dirty="0">
                <a:solidFill>
                  <a:schemeClr val="accent1">
                    <a:lumMod val="50000"/>
                  </a:schemeClr>
                </a:solidFill>
              </a:rPr>
              <a:t>Le crédit des banques est stratégiquement  beaucoup plus orienté vers le secteur des activités commerciales et autres y relatifs à forte marge bénéficiaire mais à faible valeur ajoutée pour l’économie.</a:t>
            </a:r>
          </a:p>
          <a:p>
            <a:pPr algn="just"/>
            <a:endParaRPr lang="fr-FR" b="1" dirty="0">
              <a:solidFill>
                <a:schemeClr val="accent1">
                  <a:lumMod val="50000"/>
                </a:schemeClr>
              </a:solidFill>
            </a:endParaRPr>
          </a:p>
          <a:p>
            <a:pPr algn="just"/>
            <a:r>
              <a:rPr lang="fr-FR" b="1" dirty="0">
                <a:solidFill>
                  <a:schemeClr val="accent1">
                    <a:lumMod val="50000"/>
                  </a:schemeClr>
                </a:solidFill>
              </a:rPr>
              <a:t>Le secteur commercial est plus résilient aux chocs affectant négativement la croissance économique; l’exposition des banques à ce secteur contribue à leur assurer une certaine performance même en périodes de contraction économique.</a:t>
            </a:r>
          </a:p>
        </p:txBody>
      </p:sp>
    </p:spTree>
    <p:extLst>
      <p:ext uri="{BB962C8B-B14F-4D97-AF65-F5344CB8AC3E}">
        <p14:creationId xmlns:p14="http://schemas.microsoft.com/office/powerpoint/2010/main" val="127636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52" y="102396"/>
            <a:ext cx="8802227" cy="608541"/>
          </a:xfrm>
        </p:spPr>
        <p:txBody>
          <a:bodyPr>
            <a:noAutofit/>
          </a:bodyPr>
          <a:lstStyle/>
          <a:p>
            <a:pPr marL="233362"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La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réglementation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et la surveillance des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activités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des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banques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143933" y="816401"/>
            <a:ext cx="9000067" cy="5268286"/>
          </a:xfrm>
        </p:spPr>
        <p:txBody>
          <a:bodyPr>
            <a:normAutofit/>
          </a:bodyPr>
          <a:lstStyle/>
          <a:p>
            <a:pPr marL="233362" indent="0">
              <a:buNone/>
            </a:pPr>
            <a:endParaRPr lang="en-US" sz="3000" u="sng" dirty="0"/>
          </a:p>
          <a:p>
            <a:pPr marL="233362" indent="0">
              <a:buNone/>
            </a:pPr>
            <a:endParaRPr lang="en-US" sz="3000" u="sng" dirty="0"/>
          </a:p>
          <a:p>
            <a:pPr marL="233362" indent="0">
              <a:buNone/>
            </a:pPr>
            <a:endParaRPr lang="en-US" sz="3000" u="sng" dirty="0"/>
          </a:p>
        </p:txBody>
      </p:sp>
      <p:sp>
        <p:nvSpPr>
          <p:cNvPr id="6" name="Content Placeholder 2">
            <a:extLst>
              <a:ext uri="{FF2B5EF4-FFF2-40B4-BE49-F238E27FC236}">
                <a16:creationId xmlns:a16="http://schemas.microsoft.com/office/drawing/2014/main" id="{CCAAA815-3916-4225-8617-C2067072E11F}"/>
              </a:ext>
            </a:extLst>
          </p:cNvPr>
          <p:cNvSpPr txBox="1">
            <a:spLocks/>
          </p:cNvSpPr>
          <p:nvPr/>
        </p:nvSpPr>
        <p:spPr>
          <a:xfrm>
            <a:off x="143933" y="794857"/>
            <a:ext cx="8740007" cy="5268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2" indent="0">
              <a:buFont typeface="Arial" panose="020B0604020202020204" pitchFamily="34" charset="0"/>
              <a:buNone/>
            </a:pPr>
            <a:endParaRPr lang="en-US" sz="3000" u="sng" dirty="0"/>
          </a:p>
          <a:p>
            <a:pPr marL="233362" indent="0">
              <a:buNone/>
            </a:pPr>
            <a:endParaRPr lang="en-US" sz="3300" dirty="0"/>
          </a:p>
          <a:p>
            <a:pPr marL="233362" indent="0">
              <a:buNone/>
            </a:pPr>
            <a:endParaRPr lang="en-US" sz="3300" dirty="0"/>
          </a:p>
          <a:p>
            <a:pPr marL="690562" indent="-457200">
              <a:buFont typeface="Wingdings" panose="05000000000000000000" pitchFamily="2" charset="2"/>
              <a:buChar char="v"/>
            </a:pPr>
            <a:endParaRPr lang="en-US" sz="3300" dirty="0"/>
          </a:p>
          <a:p>
            <a:pPr marL="233362" indent="0">
              <a:buFont typeface="Arial" panose="020B0604020202020204" pitchFamily="34" charset="0"/>
              <a:buNone/>
            </a:pPr>
            <a:endParaRPr lang="en-US" sz="3000" u="sng" dirty="0"/>
          </a:p>
        </p:txBody>
      </p:sp>
      <p:grpSp>
        <p:nvGrpSpPr>
          <p:cNvPr id="10" name="Group 9">
            <a:extLst>
              <a:ext uri="{FF2B5EF4-FFF2-40B4-BE49-F238E27FC236}">
                <a16:creationId xmlns:a16="http://schemas.microsoft.com/office/drawing/2014/main" id="{0AD40BCF-E14A-AD50-BFF2-072955D76F77}"/>
              </a:ext>
            </a:extLst>
          </p:cNvPr>
          <p:cNvGrpSpPr/>
          <p:nvPr/>
        </p:nvGrpSpPr>
        <p:grpSpPr>
          <a:xfrm>
            <a:off x="143933" y="2851484"/>
            <a:ext cx="8627088" cy="3034946"/>
            <a:chOff x="1683975" y="2420456"/>
            <a:chExt cx="8627088" cy="3034946"/>
          </a:xfrm>
        </p:grpSpPr>
        <p:grpSp>
          <p:nvGrpSpPr>
            <p:cNvPr id="5" name="Group 4">
              <a:extLst>
                <a:ext uri="{FF2B5EF4-FFF2-40B4-BE49-F238E27FC236}">
                  <a16:creationId xmlns:a16="http://schemas.microsoft.com/office/drawing/2014/main" id="{7B108B0C-2E73-70D0-4365-ED79EC31CAE6}"/>
                </a:ext>
              </a:extLst>
            </p:cNvPr>
            <p:cNvGrpSpPr/>
            <p:nvPr/>
          </p:nvGrpSpPr>
          <p:grpSpPr>
            <a:xfrm>
              <a:off x="1683975" y="2420456"/>
              <a:ext cx="8627088" cy="3034946"/>
              <a:chOff x="1683975" y="2420456"/>
              <a:chExt cx="8627088" cy="3034946"/>
            </a:xfrm>
          </p:grpSpPr>
          <p:sp>
            <p:nvSpPr>
              <p:cNvPr id="7" name="Frame 6">
                <a:extLst>
                  <a:ext uri="{FF2B5EF4-FFF2-40B4-BE49-F238E27FC236}">
                    <a16:creationId xmlns:a16="http://schemas.microsoft.com/office/drawing/2014/main" id="{A72F1E71-3EBD-9C45-801A-0E29EE072420}"/>
                  </a:ext>
                </a:extLst>
              </p:cNvPr>
              <p:cNvSpPr/>
              <p:nvPr/>
            </p:nvSpPr>
            <p:spPr>
              <a:xfrm>
                <a:off x="5888444" y="3299000"/>
                <a:ext cx="4400514" cy="9606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Actifs (Crédit) de bonne qualité et bien diversifiés</a:t>
                </a:r>
              </a:p>
            </p:txBody>
          </p:sp>
          <p:sp>
            <p:nvSpPr>
              <p:cNvPr id="8" name="Frame 7">
                <a:extLst>
                  <a:ext uri="{FF2B5EF4-FFF2-40B4-BE49-F238E27FC236}">
                    <a16:creationId xmlns:a16="http://schemas.microsoft.com/office/drawing/2014/main" id="{D8451466-6A18-A44B-80A3-C2C38D7F827C}"/>
                  </a:ext>
                </a:extLst>
              </p:cNvPr>
              <p:cNvSpPr/>
              <p:nvPr/>
            </p:nvSpPr>
            <p:spPr>
              <a:xfrm>
                <a:off x="1719592" y="2420457"/>
                <a:ext cx="2572921" cy="8409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Bonne Gouvernance</a:t>
                </a:r>
              </a:p>
            </p:txBody>
          </p:sp>
          <p:sp>
            <p:nvSpPr>
              <p:cNvPr id="9" name="Frame 8">
                <a:extLst>
                  <a:ext uri="{FF2B5EF4-FFF2-40B4-BE49-F238E27FC236}">
                    <a16:creationId xmlns:a16="http://schemas.microsoft.com/office/drawing/2014/main" id="{DD825300-ED99-B444-8C27-C53E90BD4CA9}"/>
                  </a:ext>
                </a:extLst>
              </p:cNvPr>
              <p:cNvSpPr/>
              <p:nvPr/>
            </p:nvSpPr>
            <p:spPr>
              <a:xfrm>
                <a:off x="4328130" y="2420456"/>
                <a:ext cx="2625327" cy="82958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Suffisance des Fonds propres </a:t>
                </a:r>
              </a:p>
            </p:txBody>
          </p:sp>
          <p:sp>
            <p:nvSpPr>
              <p:cNvPr id="12" name="Frame 11">
                <a:extLst>
                  <a:ext uri="{FF2B5EF4-FFF2-40B4-BE49-F238E27FC236}">
                    <a16:creationId xmlns:a16="http://schemas.microsoft.com/office/drawing/2014/main" id="{05F37A25-3EDB-EB49-86F1-4834EC13D8E6}"/>
                  </a:ext>
                </a:extLst>
              </p:cNvPr>
              <p:cNvSpPr/>
              <p:nvPr/>
            </p:nvSpPr>
            <p:spPr>
              <a:xfrm>
                <a:off x="1683975" y="3263115"/>
                <a:ext cx="4088342" cy="9492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Système de contrôles efficaces</a:t>
                </a:r>
              </a:p>
            </p:txBody>
          </p:sp>
          <p:sp>
            <p:nvSpPr>
              <p:cNvPr id="13" name="Frame 12">
                <a:extLst>
                  <a:ext uri="{FF2B5EF4-FFF2-40B4-BE49-F238E27FC236}">
                    <a16:creationId xmlns:a16="http://schemas.microsoft.com/office/drawing/2014/main" id="{976FD27E-2CB8-6D48-B57E-E073B5EB8CEF}"/>
                  </a:ext>
                </a:extLst>
              </p:cNvPr>
              <p:cNvSpPr/>
              <p:nvPr/>
            </p:nvSpPr>
            <p:spPr>
              <a:xfrm>
                <a:off x="1683975" y="4234798"/>
                <a:ext cx="3397711" cy="12206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Dispositif de lutte contre le blanchiment des avoirs et le financement du terrorisme </a:t>
                </a:r>
              </a:p>
            </p:txBody>
          </p:sp>
          <p:sp>
            <p:nvSpPr>
              <p:cNvPr id="14" name="Frame 13">
                <a:extLst>
                  <a:ext uri="{FF2B5EF4-FFF2-40B4-BE49-F238E27FC236}">
                    <a16:creationId xmlns:a16="http://schemas.microsoft.com/office/drawing/2014/main" id="{731AADB2-78AF-324D-8D96-DBC25CB7E210}"/>
                  </a:ext>
                </a:extLst>
              </p:cNvPr>
              <p:cNvSpPr/>
              <p:nvPr/>
            </p:nvSpPr>
            <p:spPr>
              <a:xfrm>
                <a:off x="5103159" y="4234798"/>
                <a:ext cx="2855512" cy="12206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Transformation de maturité équilibrée</a:t>
                </a:r>
              </a:p>
            </p:txBody>
          </p:sp>
          <p:sp>
            <p:nvSpPr>
              <p:cNvPr id="15" name="Frame 14">
                <a:extLst>
                  <a:ext uri="{FF2B5EF4-FFF2-40B4-BE49-F238E27FC236}">
                    <a16:creationId xmlns:a16="http://schemas.microsoft.com/office/drawing/2014/main" id="{0A2E391E-A55D-174E-9DF0-F049E11B2C31}"/>
                  </a:ext>
                </a:extLst>
              </p:cNvPr>
              <p:cNvSpPr/>
              <p:nvPr/>
            </p:nvSpPr>
            <p:spPr>
              <a:xfrm>
                <a:off x="6953457" y="2420456"/>
                <a:ext cx="3357606" cy="82958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Surveillance des positions nettes en devises</a:t>
                </a:r>
              </a:p>
            </p:txBody>
          </p:sp>
        </p:grpSp>
        <p:sp>
          <p:nvSpPr>
            <p:cNvPr id="16" name="Frame 15">
              <a:extLst>
                <a:ext uri="{FF2B5EF4-FFF2-40B4-BE49-F238E27FC236}">
                  <a16:creationId xmlns:a16="http://schemas.microsoft.com/office/drawing/2014/main" id="{61D50804-41F4-2D47-B50E-97F34A9DA81C}"/>
                </a:ext>
              </a:extLst>
            </p:cNvPr>
            <p:cNvSpPr/>
            <p:nvPr/>
          </p:nvSpPr>
          <p:spPr>
            <a:xfrm>
              <a:off x="7958671" y="4259609"/>
              <a:ext cx="2352392" cy="113576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Sécurité informatique</a:t>
              </a:r>
            </a:p>
          </p:txBody>
        </p:sp>
      </p:grpSp>
      <p:sp>
        <p:nvSpPr>
          <p:cNvPr id="18" name="TextBox 17">
            <a:extLst>
              <a:ext uri="{FF2B5EF4-FFF2-40B4-BE49-F238E27FC236}">
                <a16:creationId xmlns:a16="http://schemas.microsoft.com/office/drawing/2014/main" id="{66B4B919-555A-3FDA-078D-5E1E0052A410}"/>
              </a:ext>
            </a:extLst>
          </p:cNvPr>
          <p:cNvSpPr txBox="1"/>
          <p:nvPr/>
        </p:nvSpPr>
        <p:spPr>
          <a:xfrm>
            <a:off x="143933" y="1111783"/>
            <a:ext cx="8856134" cy="1323439"/>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p:spPr>
        <p:txBody>
          <a:bodyPr wrap="square" rtlCol="0">
            <a:spAutoFit/>
          </a:bodyPr>
          <a:lstStyle/>
          <a:p>
            <a:pPr algn="just"/>
            <a:r>
              <a:rPr lang="fr-FR" sz="2000" dirty="0">
                <a:solidFill>
                  <a:schemeClr val="bg1"/>
                </a:solidFill>
              </a:rPr>
              <a:t>Les banques sont assujetties à un ensemble de normes prudentielles et à un système de surveillance à distance et d’inspection sur place par la BRH.  Ce système impose aux banques la transmission de rapports périodiques devant démontrer leur respect des règles de gestion saine et prudente de leurs opérations.</a:t>
            </a:r>
          </a:p>
        </p:txBody>
      </p:sp>
    </p:spTree>
    <p:extLst>
      <p:ext uri="{BB962C8B-B14F-4D97-AF65-F5344CB8AC3E}">
        <p14:creationId xmlns:p14="http://schemas.microsoft.com/office/powerpoint/2010/main" val="58145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5" y="56394"/>
            <a:ext cx="8938260" cy="1240391"/>
          </a:xfrm>
        </p:spPr>
        <p:txBody>
          <a:bodyPr vert="horz" lIns="91440" tIns="45720" rIns="91440" bIns="45720" rtlCol="0" anchor="ctr">
            <a:normAutofit/>
          </a:bodyPr>
          <a:lstStyle/>
          <a:p>
            <a:pPr algn="ctr"/>
            <a:r>
              <a:rPr lang="en-US" sz="2800" b="1" dirty="0" err="1">
                <a:solidFill>
                  <a:schemeClr val="accent1">
                    <a:lumMod val="50000"/>
                  </a:schemeClr>
                </a:solidFill>
                <a:latin typeface="Times New Roman" panose="02020603050405020304" pitchFamily="18" charset="0"/>
                <a:cs typeface="Times New Roman" panose="02020603050405020304" pitchFamily="18" charset="0"/>
              </a:rPr>
              <a:t>Autres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mesures</a:t>
            </a:r>
            <a:r>
              <a:rPr lang="en-US" sz="2800" b="1" dirty="0">
                <a:solidFill>
                  <a:schemeClr val="accent1">
                    <a:lumMod val="50000"/>
                  </a:schemeClr>
                </a:solidFill>
                <a:latin typeface="Times New Roman" panose="02020603050405020304" pitchFamily="18" charset="0"/>
                <a:cs typeface="Times New Roman" panose="02020603050405020304" pitchFamily="18" charset="0"/>
              </a:rPr>
              <a:t> de la BRH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visant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à preserver la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stabilité</a:t>
            </a:r>
            <a:r>
              <a:rPr lang="en-US" sz="2800" b="1" dirty="0">
                <a:solidFill>
                  <a:schemeClr val="accent1">
                    <a:lumMod val="50000"/>
                  </a:schemeClr>
                </a:solidFill>
                <a:latin typeface="Times New Roman" panose="02020603050405020304" pitchFamily="18" charset="0"/>
                <a:cs typeface="Times New Roman" panose="02020603050405020304" pitchFamily="18" charset="0"/>
              </a:rPr>
              <a:t> du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système</a:t>
            </a:r>
            <a:r>
              <a:rPr lang="en-US" sz="2800" b="1" dirty="0">
                <a:solidFill>
                  <a:schemeClr val="accent1">
                    <a:lumMod val="50000"/>
                  </a:schemeClr>
                </a:solidFill>
                <a:latin typeface="Times New Roman" panose="02020603050405020304" pitchFamily="18" charset="0"/>
                <a:cs typeface="Times New Roman" panose="02020603050405020304" pitchFamily="18" charset="0"/>
              </a:rPr>
              <a:t> bancaire</a:t>
            </a:r>
            <a:endParaRPr lang="en-US" sz="28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19456" y="1425196"/>
            <a:ext cx="4255008" cy="42806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7" name="Subtitle 2"/>
          <p:cNvSpPr txBox="1">
            <a:spLocks/>
          </p:cNvSpPr>
          <p:nvPr/>
        </p:nvSpPr>
        <p:spPr>
          <a:xfrm>
            <a:off x="1" y="1097281"/>
            <a:ext cx="4340352" cy="4608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defTabSz="557213">
              <a:tabLst>
                <a:tab pos="300038" algn="l"/>
                <a:tab pos="342900" algn="l"/>
              </a:tabLst>
              <a:defRPr/>
            </a:pPr>
            <a:endParaRPr lang="fr-FR" altLang="en-US" sz="2400" dirty="0">
              <a:ea typeface="MS PGothic" charset="-128"/>
            </a:endParaRPr>
          </a:p>
        </p:txBody>
      </p:sp>
      <p:sp>
        <p:nvSpPr>
          <p:cNvPr id="5" name="TextBox 4">
            <a:extLst>
              <a:ext uri="{FF2B5EF4-FFF2-40B4-BE49-F238E27FC236}">
                <a16:creationId xmlns:a16="http://schemas.microsoft.com/office/drawing/2014/main" id="{E0D62B21-1EB6-E0F3-0410-0C0A3B61A599}"/>
              </a:ext>
            </a:extLst>
          </p:cNvPr>
          <p:cNvSpPr txBox="1"/>
          <p:nvPr/>
        </p:nvSpPr>
        <p:spPr>
          <a:xfrm>
            <a:off x="219456" y="1545512"/>
            <a:ext cx="8820529" cy="4893647"/>
          </a:xfrm>
          <a:prstGeom prst="rect">
            <a:avLst/>
          </a:prstGeom>
          <a:noFill/>
        </p:spPr>
        <p:txBody>
          <a:bodyPr wrap="square" rtlCol="0">
            <a:spAutoFit/>
          </a:bodyPr>
          <a:lstStyle/>
          <a:p>
            <a:pPr marL="285750" indent="-285750" algn="just">
              <a:buFont typeface="Arial" panose="020B0604020202020204" pitchFamily="34" charset="0"/>
              <a:buChar char="•"/>
            </a:pPr>
            <a:r>
              <a:rPr lang="fr-FR" sz="2400" b="1" dirty="0">
                <a:solidFill>
                  <a:schemeClr val="accent1">
                    <a:lumMod val="50000"/>
                  </a:schemeClr>
                </a:solidFill>
              </a:rPr>
              <a:t>Les mesures prises par la BRH concernant les moratoires sur le crédit ont contribué à un ralentissement du taux de prêts improductifs des banques; un allègement des charges de provision pour mauvaises créances en est résulté et conséquemment une réduction de l’ampleur de la baisse de performance qu’aurait enregistré les banques en ces périodes de détérioration de l’environnement des affaires;</a:t>
            </a:r>
          </a:p>
          <a:p>
            <a:endParaRPr lang="fr-FR" sz="2400" b="1" dirty="0">
              <a:solidFill>
                <a:schemeClr val="accent1">
                  <a:lumMod val="50000"/>
                </a:schemeClr>
              </a:solidFill>
            </a:endParaRPr>
          </a:p>
          <a:p>
            <a:pPr marL="285750" indent="-285750">
              <a:buFont typeface="Arial" panose="020B0604020202020204" pitchFamily="34" charset="0"/>
              <a:buChar char="•"/>
            </a:pPr>
            <a:r>
              <a:rPr lang="fr-FR" sz="2400" b="1" dirty="0">
                <a:solidFill>
                  <a:schemeClr val="accent1">
                    <a:lumMod val="50000"/>
                  </a:schemeClr>
                </a:solidFill>
              </a:rPr>
              <a:t>L’exigence du respect d’un coussin de fonds propres additionnels pour pouvoir distribuer des dividendes à la fin d’un exercice fiscal contribue à renforcer l’assise financière des banques et à assurer une certaine stabilité du système au cours des  périodes de chocs.</a:t>
            </a:r>
          </a:p>
          <a:p>
            <a:pPr marL="285750" indent="-285750">
              <a:buFont typeface="Arial" panose="020B0604020202020204" pitchFamily="34" charset="0"/>
              <a:buChar char="•"/>
            </a:pPr>
            <a:endParaRPr lang="fr-FR" sz="2400" b="1" dirty="0">
              <a:solidFill>
                <a:schemeClr val="accent1">
                  <a:lumMod val="50000"/>
                </a:schemeClr>
              </a:solidFill>
            </a:endParaRPr>
          </a:p>
        </p:txBody>
      </p:sp>
    </p:spTree>
    <p:extLst>
      <p:ext uri="{BB962C8B-B14F-4D97-AF65-F5344CB8AC3E}">
        <p14:creationId xmlns:p14="http://schemas.microsoft.com/office/powerpoint/2010/main" val="58439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5315B-4DC1-F154-6DF0-9634AA855DEE}"/>
              </a:ext>
            </a:extLst>
          </p:cNvPr>
          <p:cNvSpPr>
            <a:spLocks noGrp="1"/>
          </p:cNvSpPr>
          <p:nvPr>
            <p:ph type="title"/>
          </p:nvPr>
        </p:nvSpPr>
        <p:spPr>
          <a:xfrm>
            <a:off x="563336" y="10563"/>
            <a:ext cx="7886700" cy="405073"/>
          </a:xfrm>
        </p:spPr>
        <p:txBody>
          <a:bodyPr>
            <a:noAutofit/>
          </a:bodyPr>
          <a:lstStyle/>
          <a:p>
            <a:pPr algn="ctr"/>
            <a:r>
              <a:rPr lang="fr-FR"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Conclusion</a:t>
            </a:r>
          </a:p>
        </p:txBody>
      </p:sp>
      <p:sp>
        <p:nvSpPr>
          <p:cNvPr id="3" name="Espace réservé du contenu 2">
            <a:extLst>
              <a:ext uri="{FF2B5EF4-FFF2-40B4-BE49-F238E27FC236}">
                <a16:creationId xmlns:a16="http://schemas.microsoft.com/office/drawing/2014/main" id="{D934A22E-13E2-C16C-47A0-FFB2B8520FC1}"/>
              </a:ext>
            </a:extLst>
          </p:cNvPr>
          <p:cNvSpPr>
            <a:spLocks noGrp="1"/>
          </p:cNvSpPr>
          <p:nvPr>
            <p:ph idx="1"/>
          </p:nvPr>
        </p:nvSpPr>
        <p:spPr>
          <a:xfrm>
            <a:off x="0" y="558140"/>
            <a:ext cx="9025247" cy="5469436"/>
          </a:xfrm>
        </p:spPr>
        <p:txBody>
          <a:bodyPr>
            <a:normAutofit fontScale="25000" lnSpcReduction="20000"/>
          </a:bodyPr>
          <a:lstStyle/>
          <a:p>
            <a:pPr marL="0" indent="0" algn="just">
              <a:lnSpc>
                <a:spcPct val="170000"/>
              </a:lnSpc>
              <a:buNone/>
            </a:pPr>
            <a:r>
              <a:rPr lang="fr-FR" sz="8000" b="1" dirty="0">
                <a:solidFill>
                  <a:srgbClr val="002060"/>
                </a:solidFill>
              </a:rPr>
              <a:t>Au cours des périodes de contraction économique causée essentiellement par la détérioration de l’environnement des affaires, la performance du système bancaire est affectée à la baisse mais il s’est montré résilient en affichant un niveau de profit raisonnable.</a:t>
            </a:r>
          </a:p>
          <a:p>
            <a:pPr marL="0" indent="0" algn="just">
              <a:lnSpc>
                <a:spcPct val="170000"/>
              </a:lnSpc>
              <a:buNone/>
            </a:pPr>
            <a:r>
              <a:rPr lang="fr-FR" sz="8000" b="1" dirty="0">
                <a:solidFill>
                  <a:srgbClr val="002060"/>
                </a:solidFill>
              </a:rPr>
              <a:t>Cette résilience peut s’expliquer par plusieurs facteurs:</a:t>
            </a:r>
          </a:p>
          <a:p>
            <a:pPr algn="just">
              <a:lnSpc>
                <a:spcPct val="170000"/>
              </a:lnSpc>
            </a:pPr>
            <a:r>
              <a:rPr lang="fr-FR" sz="8000" b="1" dirty="0">
                <a:solidFill>
                  <a:srgbClr val="002060"/>
                </a:solidFill>
              </a:rPr>
              <a:t>Flexibilité du modèle d’affaires : réallocation des ressources vers des actifs moins risqués et capacité de générer des revenus à partir d’autres services. </a:t>
            </a:r>
          </a:p>
          <a:p>
            <a:pPr algn="just">
              <a:lnSpc>
                <a:spcPct val="170000"/>
              </a:lnSpc>
            </a:pPr>
            <a:r>
              <a:rPr lang="fr-FR" sz="8000" b="1" dirty="0">
                <a:solidFill>
                  <a:srgbClr val="002060"/>
                </a:solidFill>
              </a:rPr>
              <a:t>Règlementation et surveillance des opérations en vue d’une gestion saine et prudente pour assurer la stabilité financière</a:t>
            </a:r>
          </a:p>
          <a:p>
            <a:pPr algn="just">
              <a:lnSpc>
                <a:spcPct val="170000"/>
              </a:lnSpc>
            </a:pPr>
            <a:r>
              <a:rPr lang="fr-FR" sz="8000" b="1" dirty="0">
                <a:solidFill>
                  <a:srgbClr val="002060"/>
                </a:solidFill>
              </a:rPr>
              <a:t>Interventions du régulateur visant le maintien de la stabilité du système financier </a:t>
            </a:r>
            <a:r>
              <a:rPr lang="fr-FR" sz="8000" b="1" dirty="0">
                <a:solidFill>
                  <a:schemeClr val="accent1">
                    <a:lumMod val="50000"/>
                  </a:schemeClr>
                </a:solidFill>
              </a:rPr>
              <a:t>afin de préserver </a:t>
            </a:r>
            <a:r>
              <a:rPr lang="fr-FR" sz="8000" b="1" dirty="0">
                <a:solidFill>
                  <a:srgbClr val="002060"/>
                </a:solidFill>
              </a:rPr>
              <a:t>la confiance du public.</a:t>
            </a:r>
          </a:p>
          <a:p>
            <a:pPr marL="0" indent="0" algn="just">
              <a:lnSpc>
                <a:spcPct val="170000"/>
              </a:lnSpc>
              <a:buNone/>
            </a:pPr>
            <a:r>
              <a:rPr lang="fr-FR" dirty="0">
                <a:solidFill>
                  <a:srgbClr val="002060"/>
                </a:solidFill>
              </a:rPr>
              <a:t> </a:t>
            </a:r>
          </a:p>
        </p:txBody>
      </p:sp>
    </p:spTree>
    <p:extLst>
      <p:ext uri="{BB962C8B-B14F-4D97-AF65-F5344CB8AC3E}">
        <p14:creationId xmlns:p14="http://schemas.microsoft.com/office/powerpoint/2010/main" val="321346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79E8-9666-3D4B-D9D4-48694AF224F5}"/>
              </a:ext>
            </a:extLst>
          </p:cNvPr>
          <p:cNvSpPr>
            <a:spLocks noGrp="1"/>
          </p:cNvSpPr>
          <p:nvPr>
            <p:ph type="title"/>
          </p:nvPr>
        </p:nvSpPr>
        <p:spPr/>
        <p:txBody>
          <a:bodyPr>
            <a:normAutofit/>
          </a:bodyPr>
          <a:lstStyle/>
          <a:p>
            <a:pPr algn="ctr"/>
            <a:r>
              <a:rPr lang="fr-FR"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en-US" sz="2800" dirty="0"/>
          </a:p>
        </p:txBody>
      </p:sp>
      <p:sp>
        <p:nvSpPr>
          <p:cNvPr id="3" name="Content Placeholder 2">
            <a:extLst>
              <a:ext uri="{FF2B5EF4-FFF2-40B4-BE49-F238E27FC236}">
                <a16:creationId xmlns:a16="http://schemas.microsoft.com/office/drawing/2014/main" id="{31FE1FA1-9F0A-E047-9D87-A6FBABA0F951}"/>
              </a:ext>
            </a:extLst>
          </p:cNvPr>
          <p:cNvSpPr>
            <a:spLocks noGrp="1"/>
          </p:cNvSpPr>
          <p:nvPr>
            <p:ph idx="1"/>
          </p:nvPr>
        </p:nvSpPr>
        <p:spPr/>
        <p:txBody>
          <a:bodyPr/>
          <a:lstStyle/>
          <a:p>
            <a:pPr marL="0" indent="0">
              <a:buNone/>
            </a:pPr>
            <a:r>
              <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rPr>
              <a:t>Toutefois, c’est une résilience toute relative :</a:t>
            </a:r>
          </a:p>
          <a:p>
            <a:pPr marL="0" indent="0">
              <a:buNone/>
            </a:pPr>
            <a:endPar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endParaRPr>
          </a:p>
          <a:p>
            <a:r>
              <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rPr>
              <a:t> C’est un système assez peu intégré</a:t>
            </a:r>
          </a:p>
          <a:p>
            <a:endPar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endParaRPr>
          </a:p>
          <a:p>
            <a:r>
              <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rPr>
              <a:t> Avec un faible taux de transformation et donc une    intermédiation insuffisante</a:t>
            </a:r>
          </a:p>
          <a:p>
            <a:endPar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endParaRPr>
          </a:p>
          <a:p>
            <a:r>
              <a:rPr lang="fr-FR" b="1" dirty="0">
                <a:solidFill>
                  <a:schemeClr val="accent5">
                    <a:lumMod val="75000"/>
                  </a:schemeClr>
                </a:solidFill>
                <a:effectLst>
                  <a:outerShdw blurRad="38100" dist="38100" dir="2700000" algn="tl">
                    <a:srgbClr val="000000">
                      <a:alpha val="43137"/>
                    </a:srgbClr>
                  </a:outerShdw>
                </a:effectLst>
                <a:cs typeface="Times New Roman" panose="02020603050405020304" pitchFamily="18" charset="0"/>
              </a:rPr>
              <a:t> Un actionnariat un peu fermé</a:t>
            </a:r>
          </a:p>
          <a:p>
            <a:pPr marL="0" indent="0">
              <a:buNone/>
            </a:pPr>
            <a:endParaRPr lang="en-US" dirty="0"/>
          </a:p>
        </p:txBody>
      </p:sp>
    </p:spTree>
    <p:extLst>
      <p:ext uri="{BB962C8B-B14F-4D97-AF65-F5344CB8AC3E}">
        <p14:creationId xmlns:p14="http://schemas.microsoft.com/office/powerpoint/2010/main" val="198138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2018806"/>
            <a:ext cx="7886700" cy="1650670"/>
          </a:xfrm>
        </p:spPr>
        <p:txBody>
          <a:bodyPr>
            <a:noAutofit/>
          </a:bodyPr>
          <a:lstStyle/>
          <a:p>
            <a:pPr algn="ctr"/>
            <a:r>
              <a:rPr lang="en-US" sz="4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Merci </a:t>
            </a:r>
            <a:r>
              <a:rPr lang="en-US" sz="11500" b="1" dirty="0">
                <a:solidFill>
                  <a:srgbClr val="002060"/>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066495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98" y="157495"/>
            <a:ext cx="8983522" cy="566052"/>
          </a:xfrm>
        </p:spPr>
        <p:txBody>
          <a:bodyPr vert="horz" lIns="91440" tIns="45720" rIns="91440" bIns="45720" rtlCol="0" anchor="ctr">
            <a:normAutofit fontScale="90000"/>
          </a:bodyPr>
          <a:lstStyle/>
          <a:p>
            <a:pPr algn="ctr"/>
            <a:br>
              <a:rPr lang="en-US" sz="2900" b="1" dirty="0">
                <a:solidFill>
                  <a:schemeClr val="accent1">
                    <a:lumMod val="75000"/>
                  </a:schemeClr>
                </a:solidFill>
                <a:latin typeface="Times New Roman" panose="02020603050405020304" pitchFamily="18" charset="0"/>
                <a:cs typeface="Times New Roman" panose="02020603050405020304" pitchFamily="18" charset="0"/>
              </a:rPr>
            </a:br>
            <a:br>
              <a:rPr lang="en-US" sz="2900" b="1" dirty="0">
                <a:solidFill>
                  <a:schemeClr val="accent1">
                    <a:lumMod val="75000"/>
                  </a:schemeClr>
                </a:solidFill>
                <a:latin typeface="Times New Roman" panose="02020603050405020304" pitchFamily="18" charset="0"/>
                <a:cs typeface="Times New Roman" panose="02020603050405020304" pitchFamily="18" charset="0"/>
              </a:rPr>
            </a:br>
            <a:r>
              <a:rPr lang="en-US" sz="2900" b="1" dirty="0">
                <a:solidFill>
                  <a:schemeClr val="accent1">
                    <a:lumMod val="75000"/>
                  </a:schemeClr>
                </a:solidFill>
                <a:latin typeface="Times New Roman" panose="02020603050405020304" pitchFamily="18" charset="0"/>
                <a:cs typeface="Times New Roman" panose="02020603050405020304" pitchFamily="18" charset="0"/>
              </a:rPr>
              <a:t>1- Panorama du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système</a:t>
            </a:r>
            <a:r>
              <a:rPr lang="en-US" sz="2900" b="1" dirty="0">
                <a:solidFill>
                  <a:schemeClr val="accent1">
                    <a:lumMod val="75000"/>
                  </a:schemeClr>
                </a:solidFill>
                <a:latin typeface="Times New Roman" panose="02020603050405020304" pitchFamily="18" charset="0"/>
                <a:cs typeface="Times New Roman" panose="02020603050405020304" pitchFamily="18" charset="0"/>
              </a:rPr>
              <a:t> financier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régulé</a:t>
            </a:r>
            <a:r>
              <a:rPr lang="en-US" sz="2900" b="1" dirty="0">
                <a:solidFill>
                  <a:schemeClr val="accent1">
                    <a:lumMod val="75000"/>
                  </a:schemeClr>
                </a:solidFill>
                <a:latin typeface="Times New Roman" panose="02020603050405020304" pitchFamily="18" charset="0"/>
                <a:cs typeface="Times New Roman" panose="02020603050405020304" pitchFamily="18" charset="0"/>
              </a:rPr>
              <a:t> par la BRH</a:t>
            </a:r>
            <a:br>
              <a:rPr lang="en-US" sz="2900" b="1" dirty="0">
                <a:solidFill>
                  <a:schemeClr val="accent1">
                    <a:lumMod val="75000"/>
                  </a:schemeClr>
                </a:solidFill>
                <a:latin typeface="Times New Roman" panose="02020603050405020304" pitchFamily="18" charset="0"/>
                <a:cs typeface="Times New Roman" panose="02020603050405020304" pitchFamily="18" charset="0"/>
              </a:rPr>
            </a:br>
            <a:br>
              <a:rPr lang="en-US" sz="2900" b="1" dirty="0">
                <a:solidFill>
                  <a:schemeClr val="accent1">
                    <a:lumMod val="75000"/>
                  </a:schemeClr>
                </a:solidFill>
                <a:latin typeface="Times New Roman" panose="02020603050405020304" pitchFamily="18" charset="0"/>
                <a:cs typeface="Times New Roman" panose="02020603050405020304" pitchFamily="18" charset="0"/>
              </a:rPr>
            </a:br>
            <a:endParaRPr lang="en-US" sz="29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5AE5D41-2058-4057-A2B3-35472F9827DA}"/>
              </a:ext>
            </a:extLst>
          </p:cNvPr>
          <p:cNvGraphicFramePr>
            <a:graphicFrameLocks noGrp="1"/>
          </p:cNvGraphicFramePr>
          <p:nvPr>
            <p:ph idx="1"/>
          </p:nvPr>
        </p:nvGraphicFramePr>
        <p:xfrm>
          <a:off x="553149" y="931178"/>
          <a:ext cx="7886700" cy="5245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D9144CAF-4C26-4E13-8FAF-7D5B7E590EEA}"/>
              </a:ext>
            </a:extLst>
          </p:cNvPr>
          <p:cNvGraphicFramePr/>
          <p:nvPr>
            <p:extLst>
              <p:ext uri="{D42A27DB-BD31-4B8C-83A1-F6EECF244321}">
                <p14:modId xmlns:p14="http://schemas.microsoft.com/office/powerpoint/2010/main" val="1484200561"/>
              </p:ext>
            </p:extLst>
          </p:nvPr>
        </p:nvGraphicFramePr>
        <p:xfrm>
          <a:off x="13162" y="393020"/>
          <a:ext cx="8871669" cy="36618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Rounded Corners 6">
            <a:extLst>
              <a:ext uri="{FF2B5EF4-FFF2-40B4-BE49-F238E27FC236}">
                <a16:creationId xmlns:a16="http://schemas.microsoft.com/office/drawing/2014/main" id="{6028331B-D63D-4224-8811-229BF07E79B7}"/>
              </a:ext>
            </a:extLst>
          </p:cNvPr>
          <p:cNvSpPr/>
          <p:nvPr/>
        </p:nvSpPr>
        <p:spPr>
          <a:xfrm>
            <a:off x="267593" y="3810767"/>
            <a:ext cx="8685402" cy="22760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BRH:</a:t>
            </a:r>
            <a:r>
              <a:rPr lang="en-US" sz="1400" dirty="0">
                <a:solidFill>
                  <a:schemeClr val="tx1"/>
                </a:solidFill>
              </a:rPr>
              <a:t> Banque de la République </a:t>
            </a:r>
            <a:r>
              <a:rPr lang="en-US" sz="1400" dirty="0" err="1">
                <a:solidFill>
                  <a:schemeClr val="tx1"/>
                </a:solidFill>
              </a:rPr>
              <a:t>d’Haïti</a:t>
            </a:r>
            <a:endParaRPr lang="en-US" sz="1400" dirty="0">
              <a:solidFill>
                <a:schemeClr val="tx1"/>
              </a:solidFill>
            </a:endParaRPr>
          </a:p>
          <a:p>
            <a:r>
              <a:rPr lang="en-US" sz="1400" b="1" dirty="0">
                <a:solidFill>
                  <a:schemeClr val="tx1"/>
                </a:solidFill>
              </a:rPr>
              <a:t>DSBIF:</a:t>
            </a:r>
            <a:r>
              <a:rPr lang="en-US" sz="1400" dirty="0">
                <a:solidFill>
                  <a:schemeClr val="tx1"/>
                </a:solidFill>
              </a:rPr>
              <a:t> Direction de la Supervision des Banques et </a:t>
            </a:r>
            <a:r>
              <a:rPr lang="en-US" sz="1400" dirty="0" err="1">
                <a:solidFill>
                  <a:schemeClr val="tx1"/>
                </a:solidFill>
              </a:rPr>
              <a:t>autres</a:t>
            </a:r>
            <a:r>
              <a:rPr lang="en-US" sz="1400" dirty="0">
                <a:solidFill>
                  <a:schemeClr val="tx1"/>
                </a:solidFill>
              </a:rPr>
              <a:t> Institutions </a:t>
            </a:r>
            <a:r>
              <a:rPr lang="en-US" sz="1400" dirty="0" err="1">
                <a:solidFill>
                  <a:schemeClr val="tx1"/>
                </a:solidFill>
              </a:rPr>
              <a:t>Financières</a:t>
            </a:r>
            <a:endParaRPr lang="en-US" sz="1400" dirty="0">
              <a:solidFill>
                <a:schemeClr val="tx1"/>
              </a:solidFill>
            </a:endParaRPr>
          </a:p>
          <a:p>
            <a:r>
              <a:rPr lang="en-US" sz="1400" b="1" dirty="0">
                <a:solidFill>
                  <a:schemeClr val="tx1"/>
                </a:solidFill>
              </a:rPr>
              <a:t>DIGCP:</a:t>
            </a:r>
            <a:r>
              <a:rPr lang="en-US" sz="1400" dirty="0">
                <a:solidFill>
                  <a:schemeClr val="tx1"/>
                </a:solidFill>
              </a:rPr>
              <a:t> Direction </a:t>
            </a:r>
            <a:r>
              <a:rPr lang="en-US" sz="1400" dirty="0" err="1">
                <a:solidFill>
                  <a:schemeClr val="tx1"/>
                </a:solidFill>
              </a:rPr>
              <a:t>d’Inspection</a:t>
            </a:r>
            <a:r>
              <a:rPr lang="en-US" sz="1400" dirty="0">
                <a:solidFill>
                  <a:schemeClr val="tx1"/>
                </a:solidFill>
              </a:rPr>
              <a:t> Générale des </a:t>
            </a:r>
            <a:r>
              <a:rPr lang="en-US" sz="1400" dirty="0" err="1">
                <a:solidFill>
                  <a:schemeClr val="tx1"/>
                </a:solidFill>
              </a:rPr>
              <a:t>Caisses</a:t>
            </a:r>
            <a:r>
              <a:rPr lang="en-US" sz="1400" dirty="0">
                <a:solidFill>
                  <a:schemeClr val="tx1"/>
                </a:solidFill>
              </a:rPr>
              <a:t> </a:t>
            </a:r>
            <a:r>
              <a:rPr lang="en-US" sz="1400" dirty="0" err="1">
                <a:solidFill>
                  <a:schemeClr val="tx1"/>
                </a:solidFill>
              </a:rPr>
              <a:t>Populaires</a:t>
            </a:r>
            <a:endParaRPr lang="en-US" sz="1400" dirty="0">
              <a:solidFill>
                <a:schemeClr val="tx1"/>
              </a:solidFill>
            </a:endParaRPr>
          </a:p>
          <a:p>
            <a:endParaRPr lang="en-US" sz="1400" dirty="0">
              <a:solidFill>
                <a:schemeClr val="tx1"/>
              </a:solidFill>
            </a:endParaRPr>
          </a:p>
          <a:p>
            <a:r>
              <a:rPr lang="en-US" sz="1400" b="1" dirty="0">
                <a:solidFill>
                  <a:schemeClr val="tx1"/>
                </a:solidFill>
              </a:rPr>
              <a:t>B:</a:t>
            </a:r>
            <a:r>
              <a:rPr lang="en-US" sz="1400" dirty="0">
                <a:solidFill>
                  <a:schemeClr val="tx1"/>
                </a:solidFill>
              </a:rPr>
              <a:t> Banques </a:t>
            </a:r>
            <a:r>
              <a:rPr lang="en-US" sz="1400" dirty="0" err="1">
                <a:solidFill>
                  <a:schemeClr val="tx1"/>
                </a:solidFill>
              </a:rPr>
              <a:t>Commerciales</a:t>
            </a:r>
            <a:r>
              <a:rPr lang="en-US" sz="1400" dirty="0">
                <a:solidFill>
                  <a:schemeClr val="tx1"/>
                </a:solidFill>
              </a:rPr>
              <a:t>               </a:t>
            </a:r>
            <a:r>
              <a:rPr lang="en-US" sz="1400" b="1" dirty="0">
                <a:solidFill>
                  <a:schemeClr val="tx1"/>
                </a:solidFill>
              </a:rPr>
              <a:t>SFD:</a:t>
            </a:r>
            <a:r>
              <a:rPr lang="en-US" sz="1400" dirty="0">
                <a:solidFill>
                  <a:schemeClr val="tx1"/>
                </a:solidFill>
              </a:rPr>
              <a:t> Sociétés </a:t>
            </a:r>
            <a:r>
              <a:rPr lang="en-US" sz="1400" dirty="0" err="1">
                <a:solidFill>
                  <a:schemeClr val="tx1"/>
                </a:solidFill>
              </a:rPr>
              <a:t>Financières</a:t>
            </a:r>
            <a:r>
              <a:rPr lang="en-US" sz="1400" dirty="0">
                <a:solidFill>
                  <a:schemeClr val="tx1"/>
                </a:solidFill>
              </a:rPr>
              <a:t> de </a:t>
            </a:r>
            <a:r>
              <a:rPr lang="en-US" sz="1400" dirty="0" err="1">
                <a:solidFill>
                  <a:schemeClr val="tx1"/>
                </a:solidFill>
              </a:rPr>
              <a:t>Développement</a:t>
            </a:r>
            <a:r>
              <a:rPr lang="en-US" sz="1400" dirty="0">
                <a:solidFill>
                  <a:schemeClr val="tx1"/>
                </a:solidFill>
              </a:rPr>
              <a:t>                </a:t>
            </a:r>
            <a:r>
              <a:rPr lang="en-US" sz="1400" b="1" dirty="0">
                <a:solidFill>
                  <a:schemeClr val="tx1"/>
                </a:solidFill>
              </a:rPr>
              <a:t>MT:</a:t>
            </a:r>
            <a:r>
              <a:rPr lang="en-US" sz="1400" dirty="0">
                <a:solidFill>
                  <a:schemeClr val="tx1"/>
                </a:solidFill>
              </a:rPr>
              <a:t> </a:t>
            </a:r>
            <a:r>
              <a:rPr lang="en-US" sz="1400" dirty="0" err="1">
                <a:solidFill>
                  <a:schemeClr val="tx1"/>
                </a:solidFill>
              </a:rPr>
              <a:t>Maisons</a:t>
            </a:r>
            <a:r>
              <a:rPr lang="en-US" sz="1400" dirty="0">
                <a:solidFill>
                  <a:schemeClr val="tx1"/>
                </a:solidFill>
              </a:rPr>
              <a:t> de </a:t>
            </a:r>
            <a:r>
              <a:rPr lang="en-US" sz="1400" dirty="0" err="1">
                <a:solidFill>
                  <a:schemeClr val="tx1"/>
                </a:solidFill>
              </a:rPr>
              <a:t>Transfert</a:t>
            </a:r>
            <a:endParaRPr lang="en-US" sz="1400" dirty="0">
              <a:solidFill>
                <a:schemeClr val="tx1"/>
              </a:solidFill>
            </a:endParaRPr>
          </a:p>
          <a:p>
            <a:r>
              <a:rPr lang="en-US" sz="1400" b="1" dirty="0">
                <a:solidFill>
                  <a:schemeClr val="tx1"/>
                </a:solidFill>
              </a:rPr>
              <a:t>BC:</a:t>
            </a:r>
            <a:r>
              <a:rPr lang="en-US" sz="1400" dirty="0">
                <a:solidFill>
                  <a:schemeClr val="tx1"/>
                </a:solidFill>
              </a:rPr>
              <a:t> </a:t>
            </a:r>
            <a:r>
              <a:rPr lang="en-US" sz="1400" dirty="0" err="1">
                <a:solidFill>
                  <a:schemeClr val="tx1"/>
                </a:solidFill>
              </a:rPr>
              <a:t>Bureaux</a:t>
            </a:r>
            <a:r>
              <a:rPr lang="en-US" sz="1400" dirty="0">
                <a:solidFill>
                  <a:schemeClr val="tx1"/>
                </a:solidFill>
              </a:rPr>
              <a:t> de Change                   </a:t>
            </a:r>
            <a:r>
              <a:rPr lang="en-US" sz="1400" b="1" dirty="0">
                <a:solidFill>
                  <a:schemeClr val="tx1"/>
                </a:solidFill>
              </a:rPr>
              <a:t>SPI:</a:t>
            </a:r>
            <a:r>
              <a:rPr lang="en-US" sz="1400" dirty="0">
                <a:solidFill>
                  <a:schemeClr val="tx1"/>
                </a:solidFill>
              </a:rPr>
              <a:t> Sociétés de Promotion des </a:t>
            </a:r>
            <a:r>
              <a:rPr lang="en-US" sz="1400" dirty="0" err="1">
                <a:solidFill>
                  <a:schemeClr val="tx1"/>
                </a:solidFill>
              </a:rPr>
              <a:t>Investissements</a:t>
            </a:r>
            <a:r>
              <a:rPr lang="en-US" sz="1400" dirty="0">
                <a:solidFill>
                  <a:schemeClr val="tx1"/>
                </a:solidFill>
              </a:rPr>
              <a:t>           </a:t>
            </a:r>
            <a:r>
              <a:rPr lang="en-US" sz="1400" b="1" dirty="0">
                <a:solidFill>
                  <a:schemeClr val="tx1"/>
                </a:solidFill>
              </a:rPr>
              <a:t>SCB:</a:t>
            </a:r>
            <a:r>
              <a:rPr lang="en-US" sz="1400" dirty="0">
                <a:solidFill>
                  <a:schemeClr val="tx1"/>
                </a:solidFill>
              </a:rPr>
              <a:t> Sociétés de Crédit Bail</a:t>
            </a:r>
          </a:p>
          <a:p>
            <a:r>
              <a:rPr lang="en-US" sz="1400" b="1" dirty="0">
                <a:solidFill>
                  <a:schemeClr val="tx1"/>
                </a:solidFill>
              </a:rPr>
              <a:t>SCC :</a:t>
            </a:r>
            <a:r>
              <a:rPr lang="en-US" sz="1400" dirty="0">
                <a:solidFill>
                  <a:schemeClr val="tx1"/>
                </a:solidFill>
              </a:rPr>
              <a:t> Sociétés de Carte de Crédit           </a:t>
            </a:r>
            <a:r>
              <a:rPr lang="en-US" sz="1400" b="1" dirty="0">
                <a:solidFill>
                  <a:schemeClr val="tx1"/>
                </a:solidFill>
              </a:rPr>
              <a:t>SA:</a:t>
            </a:r>
            <a:r>
              <a:rPr lang="en-US" sz="1400" dirty="0">
                <a:solidFill>
                  <a:schemeClr val="tx1"/>
                </a:solidFill>
              </a:rPr>
              <a:t> Sociétés </a:t>
            </a:r>
            <a:r>
              <a:rPr lang="en-US" sz="1400" dirty="0" err="1">
                <a:solidFill>
                  <a:schemeClr val="tx1"/>
                </a:solidFill>
              </a:rPr>
              <a:t>d’affacturage</a:t>
            </a:r>
            <a:r>
              <a:rPr lang="en-US" sz="1400" dirty="0">
                <a:solidFill>
                  <a:schemeClr val="tx1"/>
                </a:solidFill>
              </a:rPr>
              <a:t>                                      </a:t>
            </a:r>
          </a:p>
          <a:p>
            <a:r>
              <a:rPr lang="en-US" sz="1400" b="1" dirty="0">
                <a:solidFill>
                  <a:schemeClr val="tx1"/>
                </a:solidFill>
              </a:rPr>
              <a:t>SMF :</a:t>
            </a:r>
            <a:r>
              <a:rPr lang="en-US" sz="1400" dirty="0">
                <a:solidFill>
                  <a:schemeClr val="tx1"/>
                </a:solidFill>
              </a:rPr>
              <a:t> Sociétés de Microfinance        </a:t>
            </a:r>
            <a:r>
              <a:rPr lang="en-US" sz="1400" b="1" dirty="0">
                <a:solidFill>
                  <a:schemeClr val="tx1"/>
                </a:solidFill>
              </a:rPr>
              <a:t>CEC :</a:t>
            </a:r>
            <a:r>
              <a:rPr lang="en-US" sz="1400" dirty="0">
                <a:solidFill>
                  <a:schemeClr val="tx1"/>
                </a:solidFill>
              </a:rPr>
              <a:t> </a:t>
            </a:r>
            <a:r>
              <a:rPr lang="en-US" sz="1400" dirty="0" err="1">
                <a:solidFill>
                  <a:schemeClr val="tx1"/>
                </a:solidFill>
              </a:rPr>
              <a:t>Coopératives</a:t>
            </a:r>
            <a:r>
              <a:rPr lang="en-US" sz="1400" dirty="0">
                <a:solidFill>
                  <a:schemeClr val="tx1"/>
                </a:solidFill>
              </a:rPr>
              <a:t> </a:t>
            </a:r>
            <a:r>
              <a:rPr lang="en-US" sz="1400" dirty="0" err="1">
                <a:solidFill>
                  <a:schemeClr val="tx1"/>
                </a:solidFill>
              </a:rPr>
              <a:t>d’Epargne</a:t>
            </a:r>
            <a:r>
              <a:rPr lang="en-US" sz="1400" dirty="0">
                <a:solidFill>
                  <a:schemeClr val="tx1"/>
                </a:solidFill>
              </a:rPr>
              <a:t> et de Crédit</a:t>
            </a:r>
          </a:p>
          <a:p>
            <a:r>
              <a:rPr lang="en-US" sz="1400" b="1" dirty="0">
                <a:solidFill>
                  <a:schemeClr val="tx1"/>
                </a:solidFill>
              </a:rPr>
              <a:t>FSP</a:t>
            </a:r>
            <a:r>
              <a:rPr lang="en-US" sz="1400" dirty="0">
                <a:solidFill>
                  <a:schemeClr val="tx1"/>
                </a:solidFill>
              </a:rPr>
              <a:t>: </a:t>
            </a:r>
            <a:r>
              <a:rPr lang="en-US" sz="1400" dirty="0" err="1">
                <a:solidFill>
                  <a:schemeClr val="tx1"/>
                </a:solidFill>
              </a:rPr>
              <a:t>Fournisseur</a:t>
            </a:r>
            <a:r>
              <a:rPr lang="en-US" sz="1400" dirty="0">
                <a:solidFill>
                  <a:schemeClr val="tx1"/>
                </a:solidFill>
              </a:rPr>
              <a:t> de Services de </a:t>
            </a:r>
            <a:r>
              <a:rPr lang="en-US" sz="1400" dirty="0" err="1">
                <a:solidFill>
                  <a:schemeClr val="tx1"/>
                </a:solidFill>
              </a:rPr>
              <a:t>paiement</a:t>
            </a:r>
            <a:r>
              <a:rPr lang="en-US" sz="1400" dirty="0">
                <a:solidFill>
                  <a:schemeClr val="tx1"/>
                </a:solidFill>
              </a:rPr>
              <a:t> </a:t>
            </a:r>
            <a:r>
              <a:rPr lang="en-US" sz="1400" dirty="0" err="1">
                <a:solidFill>
                  <a:schemeClr val="tx1"/>
                </a:solidFill>
              </a:rPr>
              <a:t>électronique</a:t>
            </a:r>
            <a:endParaRPr lang="en-US" sz="1400" dirty="0">
              <a:solidFill>
                <a:schemeClr val="tx1"/>
              </a:solidFill>
            </a:endParaRPr>
          </a:p>
        </p:txBody>
      </p:sp>
    </p:spTree>
    <p:extLst>
      <p:ext uri="{BB962C8B-B14F-4D97-AF65-F5344CB8AC3E}">
        <p14:creationId xmlns:p14="http://schemas.microsoft.com/office/powerpoint/2010/main" val="79439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4F94D-C71B-E924-63A3-DCB1AF398FD4}"/>
              </a:ext>
            </a:extLst>
          </p:cNvPr>
          <p:cNvSpPr>
            <a:spLocks noGrp="1"/>
          </p:cNvSpPr>
          <p:nvPr>
            <p:ph type="title"/>
          </p:nvPr>
        </p:nvSpPr>
        <p:spPr>
          <a:xfrm>
            <a:off x="0" y="0"/>
            <a:ext cx="9144000" cy="866900"/>
          </a:xfrm>
        </p:spPr>
        <p:txBody>
          <a:bodyPr vert="horz" lIns="91440" tIns="45720" rIns="91440" bIns="45720" rtlCol="0" anchor="ctr">
            <a:normAutofit fontScale="90000"/>
          </a:bodyPr>
          <a:lstStyle/>
          <a:p>
            <a:pPr algn="ctr"/>
            <a:r>
              <a:rPr lang="en-US" sz="2900" b="1" dirty="0">
                <a:solidFill>
                  <a:schemeClr val="accent1">
                    <a:lumMod val="75000"/>
                  </a:schemeClr>
                </a:solidFill>
                <a:latin typeface="Times New Roman" panose="02020603050405020304" pitchFamily="18" charset="0"/>
                <a:cs typeface="Times New Roman" panose="02020603050405020304" pitchFamily="18" charset="0"/>
              </a:rPr>
              <a:t>Panorama du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système</a:t>
            </a:r>
            <a:r>
              <a:rPr lang="en-US" sz="2900" b="1" dirty="0">
                <a:solidFill>
                  <a:schemeClr val="accent1">
                    <a:lumMod val="75000"/>
                  </a:schemeClr>
                </a:solidFill>
                <a:latin typeface="Times New Roman" panose="02020603050405020304" pitchFamily="18" charset="0"/>
                <a:cs typeface="Times New Roman" panose="02020603050405020304" pitchFamily="18" charset="0"/>
              </a:rPr>
              <a:t> financier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haïtien</a:t>
            </a:r>
            <a:r>
              <a:rPr lang="en-US" sz="2900" b="1" dirty="0">
                <a:solidFill>
                  <a:schemeClr val="accent1">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régulé</a:t>
            </a:r>
            <a:r>
              <a:rPr lang="en-US" sz="2900" b="1" dirty="0">
                <a:solidFill>
                  <a:schemeClr val="accent1">
                    <a:lumMod val="75000"/>
                  </a:schemeClr>
                </a:solidFill>
                <a:latin typeface="Times New Roman" panose="02020603050405020304" pitchFamily="18" charset="0"/>
                <a:cs typeface="Times New Roman" panose="02020603050405020304" pitchFamily="18" charset="0"/>
              </a:rPr>
              <a:t> par la BRH</a:t>
            </a:r>
            <a:endParaRPr lang="fr-FR" sz="29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3E3411E-7CA3-34A5-56E4-A000A42E3A89}"/>
              </a:ext>
            </a:extLst>
          </p:cNvPr>
          <p:cNvGraphicFramePr>
            <a:graphicFrameLocks noGrp="1"/>
          </p:cNvGraphicFramePr>
          <p:nvPr>
            <p:extLst>
              <p:ext uri="{D42A27DB-BD31-4B8C-83A1-F6EECF244321}">
                <p14:modId xmlns:p14="http://schemas.microsoft.com/office/powerpoint/2010/main" val="1326128564"/>
              </p:ext>
            </p:extLst>
          </p:nvPr>
        </p:nvGraphicFramePr>
        <p:xfrm>
          <a:off x="593024" y="1832604"/>
          <a:ext cx="7078435" cy="3615500"/>
        </p:xfrm>
        <a:graphic>
          <a:graphicData uri="http://schemas.openxmlformats.org/drawingml/2006/table">
            <a:tbl>
              <a:tblPr firstRow="1" firstCol="1" bandRow="1">
                <a:tableStyleId>{5C22544A-7EE6-4342-B048-85BDC9FD1C3A}</a:tableStyleId>
              </a:tblPr>
              <a:tblGrid>
                <a:gridCol w="5062744">
                  <a:extLst>
                    <a:ext uri="{9D8B030D-6E8A-4147-A177-3AD203B41FA5}">
                      <a16:colId xmlns:a16="http://schemas.microsoft.com/office/drawing/2014/main" val="291176113"/>
                    </a:ext>
                  </a:extLst>
                </a:gridCol>
                <a:gridCol w="2015691">
                  <a:extLst>
                    <a:ext uri="{9D8B030D-6E8A-4147-A177-3AD203B41FA5}">
                      <a16:colId xmlns:a16="http://schemas.microsoft.com/office/drawing/2014/main" val="3458041496"/>
                    </a:ext>
                  </a:extLst>
                </a:gridCol>
              </a:tblGrid>
              <a:tr h="254792">
                <a:tc>
                  <a:txBody>
                    <a:bodyPr/>
                    <a:lstStyle/>
                    <a:p>
                      <a:pPr algn="l">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600">
                          <a:effectLst/>
                        </a:rPr>
                        <a:t>Nombre d'institutions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4559472"/>
                  </a:ext>
                </a:extLst>
              </a:tr>
              <a:tr h="302086">
                <a:tc>
                  <a:txBody>
                    <a:bodyPr/>
                    <a:lstStyle/>
                    <a:p>
                      <a:pPr marL="0" marR="0" algn="l">
                        <a:lnSpc>
                          <a:spcPct val="107000"/>
                        </a:lnSpc>
                        <a:spcBef>
                          <a:spcPts val="0"/>
                        </a:spcBef>
                        <a:spcAft>
                          <a:spcPts val="0"/>
                        </a:spcAft>
                      </a:pPr>
                      <a:r>
                        <a:rPr lang="en-US" sz="1600">
                          <a:effectLst/>
                        </a:rPr>
                        <a:t> Banques**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                               9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1857401"/>
                  </a:ext>
                </a:extLst>
              </a:tr>
              <a:tr h="302086">
                <a:tc>
                  <a:txBody>
                    <a:bodyPr/>
                    <a:lstStyle/>
                    <a:p>
                      <a:pPr marL="0" marR="0" algn="l">
                        <a:lnSpc>
                          <a:spcPct val="107000"/>
                        </a:lnSpc>
                        <a:spcBef>
                          <a:spcPts val="0"/>
                        </a:spcBef>
                        <a:spcAft>
                          <a:spcPts val="0"/>
                        </a:spcAft>
                      </a:pPr>
                      <a:r>
                        <a:rPr lang="fr-FR" sz="1600">
                          <a:effectLst/>
                        </a:rPr>
                        <a:t> Sociétés Financières de Développement (SFD)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fr-FR" sz="1600">
                          <a:effectLst/>
                        </a:rPr>
                        <a:t>                                   </a:t>
                      </a:r>
                      <a:r>
                        <a:rPr lang="en-US" sz="1600">
                          <a:effectLst/>
                        </a:rPr>
                        <a:t>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7960353"/>
                  </a:ext>
                </a:extLst>
              </a:tr>
              <a:tr h="302086">
                <a:tc>
                  <a:txBody>
                    <a:bodyPr/>
                    <a:lstStyle/>
                    <a:p>
                      <a:pPr marL="0" marR="0" algn="l">
                        <a:lnSpc>
                          <a:spcPct val="107000"/>
                        </a:lnSpc>
                        <a:spcBef>
                          <a:spcPts val="0"/>
                        </a:spcBef>
                        <a:spcAft>
                          <a:spcPts val="0"/>
                        </a:spcAft>
                      </a:pPr>
                      <a:r>
                        <a:rPr lang="fr-FR" sz="1600">
                          <a:effectLst/>
                        </a:rPr>
                        <a:t> Sociétés de Carte de Crédit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fr-FR" sz="1600">
                          <a:effectLst/>
                        </a:rPr>
                        <a:t>                                   </a:t>
                      </a:r>
                      <a:r>
                        <a:rPr lang="en-US" sz="1600">
                          <a:effectLst/>
                        </a:rPr>
                        <a:t>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7914078"/>
                  </a:ext>
                </a:extLst>
              </a:tr>
              <a:tr h="302086">
                <a:tc>
                  <a:txBody>
                    <a:bodyPr/>
                    <a:lstStyle/>
                    <a:p>
                      <a:pPr marL="0" marR="0" algn="l">
                        <a:lnSpc>
                          <a:spcPct val="107000"/>
                        </a:lnSpc>
                        <a:spcBef>
                          <a:spcPts val="0"/>
                        </a:spcBef>
                        <a:spcAft>
                          <a:spcPts val="0"/>
                        </a:spcAft>
                      </a:pPr>
                      <a:r>
                        <a:rPr lang="en-US" sz="1600">
                          <a:effectLst/>
                        </a:rPr>
                        <a:t> Sociétés de Crédit-bail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600">
                          <a:effectLst/>
                        </a:rPr>
                        <a:t>                                   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0527121"/>
                  </a:ext>
                </a:extLst>
              </a:tr>
              <a:tr h="302086">
                <a:tc>
                  <a:txBody>
                    <a:bodyPr/>
                    <a:lstStyle/>
                    <a:p>
                      <a:pPr marL="0" marR="0" algn="l">
                        <a:lnSpc>
                          <a:spcPct val="107000"/>
                        </a:lnSpc>
                        <a:spcBef>
                          <a:spcPts val="0"/>
                        </a:spcBef>
                        <a:spcAft>
                          <a:spcPts val="0"/>
                        </a:spcAft>
                      </a:pPr>
                      <a:r>
                        <a:rPr lang="fr-FR" sz="1600">
                          <a:effectLst/>
                        </a:rPr>
                        <a:t> Sociétés de Promotion des Investissements (SPI)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fr-FR" sz="1600">
                          <a:effectLst/>
                        </a:rPr>
                        <a:t>                                   </a:t>
                      </a:r>
                      <a:r>
                        <a:rPr lang="en-US" sz="1600">
                          <a:effectLst/>
                        </a:rPr>
                        <a:t>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1530579"/>
                  </a:ext>
                </a:extLst>
              </a:tr>
              <a:tr h="302086">
                <a:tc>
                  <a:txBody>
                    <a:bodyPr/>
                    <a:lstStyle/>
                    <a:p>
                      <a:pPr marL="0" marR="0" algn="l">
                        <a:lnSpc>
                          <a:spcPct val="107000"/>
                        </a:lnSpc>
                        <a:spcBef>
                          <a:spcPts val="0"/>
                        </a:spcBef>
                        <a:spcAft>
                          <a:spcPts val="0"/>
                        </a:spcAft>
                      </a:pPr>
                      <a:r>
                        <a:rPr lang="en-US" sz="1600">
                          <a:effectLst/>
                        </a:rPr>
                        <a:t> Maisons de Transfert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600">
                          <a:effectLst/>
                        </a:rPr>
                        <a:t>                                   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843458"/>
                  </a:ext>
                </a:extLst>
              </a:tr>
              <a:tr h="302086">
                <a:tc>
                  <a:txBody>
                    <a:bodyPr/>
                    <a:lstStyle/>
                    <a:p>
                      <a:pPr marL="0" marR="0" algn="l">
                        <a:lnSpc>
                          <a:spcPct val="107000"/>
                        </a:lnSpc>
                        <a:spcBef>
                          <a:spcPts val="0"/>
                        </a:spcBef>
                        <a:spcAft>
                          <a:spcPts val="0"/>
                        </a:spcAft>
                      </a:pPr>
                      <a:r>
                        <a:rPr lang="en-US" sz="1600">
                          <a:effectLst/>
                        </a:rPr>
                        <a:t> Bureaux de Change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600">
                          <a:effectLst/>
                        </a:rPr>
                        <a:t>                                   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4752122"/>
                  </a:ext>
                </a:extLst>
              </a:tr>
              <a:tr h="302086">
                <a:tc>
                  <a:txBody>
                    <a:bodyPr/>
                    <a:lstStyle/>
                    <a:p>
                      <a:pPr marL="0" marR="0" algn="l">
                        <a:lnSpc>
                          <a:spcPct val="107000"/>
                        </a:lnSpc>
                        <a:spcBef>
                          <a:spcPts val="0"/>
                        </a:spcBef>
                        <a:spcAft>
                          <a:spcPts val="0"/>
                        </a:spcAft>
                      </a:pPr>
                      <a:r>
                        <a:rPr lang="en-US" sz="1600" dirty="0">
                          <a:effectLst/>
                        </a:rPr>
                        <a:t> Sociétés de Microfinance (SMF)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                                   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5136314"/>
                  </a:ext>
                </a:extLst>
              </a:tr>
              <a:tr h="320967">
                <a:tc>
                  <a:txBody>
                    <a:bodyPr/>
                    <a:lstStyle/>
                    <a:p>
                      <a:pPr marL="0" marR="0" algn="l">
                        <a:lnSpc>
                          <a:spcPct val="107000"/>
                        </a:lnSpc>
                        <a:spcBef>
                          <a:spcPts val="0"/>
                        </a:spcBef>
                        <a:spcAft>
                          <a:spcPts val="0"/>
                        </a:spcAft>
                      </a:pPr>
                      <a:r>
                        <a:rPr lang="fr-FR" sz="1600">
                          <a:effectLst/>
                        </a:rPr>
                        <a:t> Fournisseurs de Services de Paiement électronique (FSP)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fr-FR" sz="1600">
                          <a:effectLst/>
                        </a:rPr>
                        <a:t>                                   </a:t>
                      </a:r>
                      <a:r>
                        <a:rPr lang="en-US" sz="1600">
                          <a:effectLst/>
                        </a:rPr>
                        <a:t>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746235"/>
                  </a:ext>
                </a:extLst>
              </a:tr>
              <a:tr h="320967">
                <a:tc>
                  <a:txBody>
                    <a:bodyPr/>
                    <a:lstStyle/>
                    <a:p>
                      <a:pPr marL="0" marR="0" algn="r">
                        <a:lnSpc>
                          <a:spcPct val="107000"/>
                        </a:lnSpc>
                        <a:spcBef>
                          <a:spcPts val="0"/>
                        </a:spcBef>
                        <a:spcAft>
                          <a:spcPts val="0"/>
                        </a:spcAft>
                      </a:pPr>
                      <a:r>
                        <a:rPr lang="en-US" sz="1600">
                          <a:effectLst/>
                        </a:rPr>
                        <a:t> Total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                                 32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8619783"/>
                  </a:ext>
                </a:extLst>
              </a:tr>
              <a:tr h="302086">
                <a:tc gridSpan="2">
                  <a:txBody>
                    <a:bodyPr/>
                    <a:lstStyle/>
                    <a:p>
                      <a:pPr marL="0" marR="0" algn="l">
                        <a:lnSpc>
                          <a:spcPct val="107000"/>
                        </a:lnSpc>
                        <a:spcBef>
                          <a:spcPts val="0"/>
                        </a:spcBef>
                        <a:spcAft>
                          <a:spcPts val="0"/>
                        </a:spcAft>
                      </a:pPr>
                      <a:r>
                        <a:rPr lang="fr-FR" sz="1600" dirty="0">
                          <a:effectLst/>
                        </a:rPr>
                        <a:t> ** 8 banques universelles et 1 banque de développement agricole (BNDA)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fr-FR"/>
                    </a:p>
                  </a:txBody>
                  <a:tcPr/>
                </a:tc>
                <a:extLst>
                  <a:ext uri="{0D108BD9-81ED-4DB2-BD59-A6C34878D82A}">
                    <a16:rowId xmlns:a16="http://schemas.microsoft.com/office/drawing/2014/main" val="508415798"/>
                  </a:ext>
                </a:extLst>
              </a:tr>
            </a:tbl>
          </a:graphicData>
        </a:graphic>
      </p:graphicFrame>
      <p:sp>
        <p:nvSpPr>
          <p:cNvPr id="9" name="TextBox 8">
            <a:extLst>
              <a:ext uri="{FF2B5EF4-FFF2-40B4-BE49-F238E27FC236}">
                <a16:creationId xmlns:a16="http://schemas.microsoft.com/office/drawing/2014/main" id="{43FCAB2C-4A90-9108-C835-533196BB8F36}"/>
              </a:ext>
            </a:extLst>
          </p:cNvPr>
          <p:cNvSpPr txBox="1"/>
          <p:nvPr/>
        </p:nvSpPr>
        <p:spPr>
          <a:xfrm>
            <a:off x="463138" y="816941"/>
            <a:ext cx="7659585" cy="1015663"/>
          </a:xfrm>
          <a:prstGeom prst="rect">
            <a:avLst/>
          </a:prstGeom>
          <a:noFill/>
        </p:spPr>
        <p:txBody>
          <a:bodyPr wrap="square" rtlCol="0">
            <a:spAutoFit/>
          </a:bodyPr>
          <a:lstStyle/>
          <a:p>
            <a:pPr marL="285750" indent="-285750">
              <a:buFont typeface="Arial" panose="020B0604020202020204" pitchFamily="34" charset="0"/>
              <a:buChar char="•"/>
            </a:pPr>
            <a:r>
              <a:rPr lang="fr-FR" sz="2000" dirty="0"/>
              <a:t>Plus de 70 CEC sont régulées par la BRH</a:t>
            </a:r>
          </a:p>
          <a:p>
            <a:pPr marL="285750" indent="-285750">
              <a:buFont typeface="Arial" panose="020B0604020202020204" pitchFamily="34" charset="0"/>
              <a:buChar char="•"/>
            </a:pPr>
            <a:r>
              <a:rPr lang="fr-FR" sz="2000" dirty="0"/>
              <a:t>Le nombre de banques et d’autres institutions financières sont indiqués ci-dessous</a:t>
            </a:r>
          </a:p>
        </p:txBody>
      </p:sp>
      <p:sp>
        <p:nvSpPr>
          <p:cNvPr id="10" name="TextBox 9">
            <a:extLst>
              <a:ext uri="{FF2B5EF4-FFF2-40B4-BE49-F238E27FC236}">
                <a16:creationId xmlns:a16="http://schemas.microsoft.com/office/drawing/2014/main" id="{942311B4-E4C0-EF10-D25E-F6FC36449B60}"/>
              </a:ext>
            </a:extLst>
          </p:cNvPr>
          <p:cNvSpPr txBox="1"/>
          <p:nvPr/>
        </p:nvSpPr>
        <p:spPr>
          <a:xfrm>
            <a:off x="593024" y="5545777"/>
            <a:ext cx="8217725" cy="646331"/>
          </a:xfrm>
          <a:prstGeom prst="rect">
            <a:avLst/>
          </a:prstGeom>
          <a:noFill/>
        </p:spPr>
        <p:txBody>
          <a:bodyPr wrap="square" rtlCol="0">
            <a:spAutoFit/>
          </a:bodyPr>
          <a:lstStyle/>
          <a:p>
            <a:r>
              <a:rPr lang="fr-FR" b="1" dirty="0"/>
              <a:t>N.B</a:t>
            </a:r>
            <a:r>
              <a:rPr lang="fr-FR" dirty="0"/>
              <a:t>: Les banques haïtiennes étant universelles, peuvent exercer toutes les activités financières des autres </a:t>
            </a:r>
            <a:r>
              <a:rPr lang="fr-FR" dirty="0" err="1"/>
              <a:t>IFs</a:t>
            </a:r>
            <a:r>
              <a:rPr lang="fr-FR" dirty="0"/>
              <a:t>. </a:t>
            </a:r>
          </a:p>
        </p:txBody>
      </p:sp>
    </p:spTree>
    <p:extLst>
      <p:ext uri="{BB962C8B-B14F-4D97-AF65-F5344CB8AC3E}">
        <p14:creationId xmlns:p14="http://schemas.microsoft.com/office/powerpoint/2010/main" val="311954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8649" y="115685"/>
            <a:ext cx="8186657" cy="994172"/>
          </a:xfrm>
        </p:spPr>
        <p:txBody>
          <a:bodyPr>
            <a:normAutofit/>
          </a:bodyPr>
          <a:lstStyle/>
          <a:p>
            <a:pPr algn="ctr"/>
            <a:r>
              <a:rPr lang="en-US" sz="2900" b="1" dirty="0">
                <a:solidFill>
                  <a:schemeClr val="accent1">
                    <a:lumMod val="75000"/>
                  </a:schemeClr>
                </a:solidFill>
                <a:latin typeface="Times New Roman" panose="02020603050405020304" pitchFamily="18" charset="0"/>
                <a:cs typeface="Times New Roman" panose="02020603050405020304" pitchFamily="18" charset="0"/>
              </a:rPr>
              <a:t>Panorama du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système</a:t>
            </a:r>
            <a:r>
              <a:rPr lang="en-US" sz="2900" b="1" dirty="0">
                <a:solidFill>
                  <a:schemeClr val="accent1">
                    <a:lumMod val="75000"/>
                  </a:schemeClr>
                </a:solidFill>
                <a:latin typeface="Times New Roman" panose="02020603050405020304" pitchFamily="18" charset="0"/>
                <a:cs typeface="Times New Roman" panose="02020603050405020304" pitchFamily="18" charset="0"/>
              </a:rPr>
              <a:t> financier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haïtien</a:t>
            </a:r>
            <a:r>
              <a:rPr lang="en-US" sz="2900" b="1" dirty="0">
                <a:solidFill>
                  <a:schemeClr val="accent1">
                    <a:lumMod val="75000"/>
                  </a:schemeClr>
                </a:solidFill>
                <a:latin typeface="Times New Roman" panose="02020603050405020304" pitchFamily="18" charset="0"/>
                <a:cs typeface="Times New Roman" panose="02020603050405020304" pitchFamily="18" charset="0"/>
              </a:rPr>
              <a:t> </a:t>
            </a:r>
            <a:r>
              <a:rPr lang="en-US" sz="2900" b="1" dirty="0" err="1">
                <a:solidFill>
                  <a:schemeClr val="accent1">
                    <a:lumMod val="75000"/>
                  </a:schemeClr>
                </a:solidFill>
                <a:latin typeface="Times New Roman" panose="02020603050405020304" pitchFamily="18" charset="0"/>
                <a:cs typeface="Times New Roman" panose="02020603050405020304" pitchFamily="18" charset="0"/>
              </a:rPr>
              <a:t>régulé</a:t>
            </a:r>
            <a:r>
              <a:rPr lang="en-US" sz="2900" b="1" dirty="0">
                <a:solidFill>
                  <a:schemeClr val="accent1">
                    <a:lumMod val="75000"/>
                  </a:schemeClr>
                </a:solidFill>
                <a:latin typeface="Times New Roman" panose="02020603050405020304" pitchFamily="18" charset="0"/>
                <a:cs typeface="Times New Roman" panose="02020603050405020304" pitchFamily="18" charset="0"/>
              </a:rPr>
              <a:t> par la BRH</a:t>
            </a:r>
            <a:endParaRPr lang="en-US" altLang="en-US" sz="29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04FEC7BE-D53B-474E-A0E4-9CEEC84B544B}"/>
              </a:ext>
            </a:extLst>
          </p:cNvPr>
          <p:cNvGraphicFramePr>
            <a:graphicFrameLocks/>
          </p:cNvGraphicFramePr>
          <p:nvPr/>
        </p:nvGraphicFramePr>
        <p:xfrm>
          <a:off x="628648" y="1010093"/>
          <a:ext cx="8186657" cy="46373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B6BAF7F-4205-2048-DFF5-7BF0041F8DE0}"/>
              </a:ext>
            </a:extLst>
          </p:cNvPr>
          <p:cNvSpPr txBox="1"/>
          <p:nvPr/>
        </p:nvSpPr>
        <p:spPr>
          <a:xfrm>
            <a:off x="793689" y="2126259"/>
            <a:ext cx="1492311" cy="2308324"/>
          </a:xfrm>
          <a:prstGeom prst="rect">
            <a:avLst/>
          </a:prstGeom>
          <a:noFill/>
        </p:spPr>
        <p:txBody>
          <a:bodyPr wrap="square" rtlCol="0">
            <a:spAutoFit/>
          </a:bodyPr>
          <a:lstStyle/>
          <a:p>
            <a:pPr algn="just"/>
            <a:r>
              <a:rPr lang="fr-FR" b="1" dirty="0">
                <a:solidFill>
                  <a:schemeClr val="accent1">
                    <a:lumMod val="50000"/>
                  </a:schemeClr>
                </a:solidFill>
              </a:rPr>
              <a:t>En termes de taille, Les banques représentent environ 90% de l’actif total du système financier</a:t>
            </a:r>
          </a:p>
        </p:txBody>
      </p:sp>
    </p:spTree>
    <p:extLst>
      <p:ext uri="{BB962C8B-B14F-4D97-AF65-F5344CB8AC3E}">
        <p14:creationId xmlns:p14="http://schemas.microsoft.com/office/powerpoint/2010/main" val="33984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4935-0294-96A7-0398-54121F3E8415}"/>
              </a:ext>
            </a:extLst>
          </p:cNvPr>
          <p:cNvSpPr>
            <a:spLocks noGrp="1"/>
          </p:cNvSpPr>
          <p:nvPr>
            <p:ph type="title"/>
          </p:nvPr>
        </p:nvSpPr>
        <p:spPr/>
        <p:txBody>
          <a:bodyPr>
            <a:normAutofit/>
          </a:bodyPr>
          <a:lstStyle/>
          <a:p>
            <a:pPr algn="ctr"/>
            <a:r>
              <a:rPr lang="en-US" sz="2900" b="1" dirty="0" err="1">
                <a:solidFill>
                  <a:schemeClr val="accent5"/>
                </a:solidFill>
              </a:rPr>
              <a:t>Actif</a:t>
            </a:r>
            <a:r>
              <a:rPr lang="en-US" sz="2900" b="1" dirty="0">
                <a:solidFill>
                  <a:schemeClr val="accent5"/>
                </a:solidFill>
              </a:rPr>
              <a:t> du </a:t>
            </a:r>
            <a:r>
              <a:rPr lang="en-US" sz="2900" b="1" dirty="0" err="1">
                <a:solidFill>
                  <a:schemeClr val="accent5"/>
                </a:solidFill>
              </a:rPr>
              <a:t>système</a:t>
            </a:r>
            <a:br>
              <a:rPr lang="en-US" sz="2900" b="1" dirty="0">
                <a:solidFill>
                  <a:schemeClr val="accent5"/>
                </a:solidFill>
              </a:rPr>
            </a:br>
            <a:r>
              <a:rPr lang="en-US" sz="2900" b="1" dirty="0">
                <a:solidFill>
                  <a:schemeClr val="accent5"/>
                </a:solidFill>
              </a:rPr>
              <a:t> (</a:t>
            </a:r>
            <a:r>
              <a:rPr lang="en-US" sz="2900" b="1" dirty="0" err="1">
                <a:solidFill>
                  <a:schemeClr val="accent5"/>
                </a:solidFill>
              </a:rPr>
              <a:t>en</a:t>
            </a:r>
            <a:r>
              <a:rPr lang="en-US" sz="2900" b="1" dirty="0">
                <a:solidFill>
                  <a:schemeClr val="accent5"/>
                </a:solidFill>
              </a:rPr>
              <a:t> MG)</a:t>
            </a:r>
            <a:br>
              <a:rPr lang="en-US" sz="2900" b="1" dirty="0">
                <a:solidFill>
                  <a:schemeClr val="accent5"/>
                </a:solidFill>
              </a:rPr>
            </a:br>
            <a:endParaRPr lang="en-US" sz="2900" dirty="0">
              <a:solidFill>
                <a:schemeClr val="accent5"/>
              </a:solidFill>
            </a:endParaRPr>
          </a:p>
        </p:txBody>
      </p:sp>
      <p:graphicFrame>
        <p:nvGraphicFramePr>
          <p:cNvPr id="4" name="Content Placeholder 3">
            <a:extLst>
              <a:ext uri="{FF2B5EF4-FFF2-40B4-BE49-F238E27FC236}">
                <a16:creationId xmlns:a16="http://schemas.microsoft.com/office/drawing/2014/main" id="{C524F8CD-F5B1-D6AF-13F2-FAE41FC68365}"/>
              </a:ext>
            </a:extLst>
          </p:cNvPr>
          <p:cNvGraphicFramePr>
            <a:graphicFrameLocks noGrp="1"/>
          </p:cNvGraphicFramePr>
          <p:nvPr>
            <p:ph idx="1"/>
            <p:extLst>
              <p:ext uri="{D42A27DB-BD31-4B8C-83A1-F6EECF244321}">
                <p14:modId xmlns:p14="http://schemas.microsoft.com/office/powerpoint/2010/main" val="2842110203"/>
              </p:ext>
            </p:extLst>
          </p:nvPr>
        </p:nvGraphicFramePr>
        <p:xfrm>
          <a:off x="628650" y="1837500"/>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628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535021" y="280520"/>
            <a:ext cx="8240844" cy="717007"/>
          </a:xfrm>
        </p:spPr>
        <p:txBody>
          <a:bodyPr>
            <a:noAutofit/>
          </a:bodyPr>
          <a:lstStyle/>
          <a:p>
            <a:pPr algn="ctr">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PIB réel haïtien</a:t>
            </a:r>
            <a:b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688851"/>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IHSI</a:t>
            </a:r>
            <a:endParaRPr lang="fr-FR" sz="1400" i="1" dirty="0"/>
          </a:p>
        </p:txBody>
      </p:sp>
      <p:sp>
        <p:nvSpPr>
          <p:cNvPr id="9" name="TextBox 8">
            <a:extLst>
              <a:ext uri="{FF2B5EF4-FFF2-40B4-BE49-F238E27FC236}">
                <a16:creationId xmlns:a16="http://schemas.microsoft.com/office/drawing/2014/main" id="{D7167EA0-CE0F-C25F-8BBA-CBDF1F365E82}"/>
              </a:ext>
            </a:extLst>
          </p:cNvPr>
          <p:cNvSpPr txBox="1"/>
          <p:nvPr/>
        </p:nvSpPr>
        <p:spPr>
          <a:xfrm>
            <a:off x="295770" y="1870135"/>
            <a:ext cx="1889080" cy="4093428"/>
          </a:xfrm>
          <a:prstGeom prst="rect">
            <a:avLst/>
          </a:prstGeom>
          <a:noFill/>
        </p:spPr>
        <p:txBody>
          <a:bodyPr wrap="square" rtlCol="0">
            <a:spAutoFit/>
          </a:bodyPr>
          <a:lstStyle/>
          <a:p>
            <a:pPr algn="just"/>
            <a:r>
              <a:rPr lang="fr-FR" sz="2000" b="1" dirty="0">
                <a:solidFill>
                  <a:srgbClr val="002060"/>
                </a:solidFill>
              </a:rPr>
              <a:t>L’économie Haïtienne (PIB réel) a connu une évolution moyenne négative de 0.4% sur les 10 dernières années avec 6 années consécutives de contraction (de 2019 à 2024).</a:t>
            </a:r>
            <a:endParaRPr lang="fr-FR" sz="2000" dirty="0"/>
          </a:p>
        </p:txBody>
      </p:sp>
      <p:graphicFrame>
        <p:nvGraphicFramePr>
          <p:cNvPr id="3" name="Chart 2">
            <a:extLst>
              <a:ext uri="{FF2B5EF4-FFF2-40B4-BE49-F238E27FC236}">
                <a16:creationId xmlns:a16="http://schemas.microsoft.com/office/drawing/2014/main" id="{737DFE2B-53CD-1261-9CD4-D22A2FCEE8A9}"/>
              </a:ext>
            </a:extLst>
          </p:cNvPr>
          <p:cNvGraphicFramePr>
            <a:graphicFrameLocks/>
          </p:cNvGraphicFramePr>
          <p:nvPr>
            <p:extLst>
              <p:ext uri="{D42A27DB-BD31-4B8C-83A1-F6EECF244321}">
                <p14:modId xmlns:p14="http://schemas.microsoft.com/office/powerpoint/2010/main" val="3709995841"/>
              </p:ext>
            </p:extLst>
          </p:nvPr>
        </p:nvGraphicFramePr>
        <p:xfrm>
          <a:off x="2550427" y="1793789"/>
          <a:ext cx="6112310" cy="3895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74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535021" y="280520"/>
            <a:ext cx="8240844" cy="717007"/>
          </a:xfrm>
        </p:spPr>
        <p:txBody>
          <a:bodyPr>
            <a:noAutofit/>
          </a:bodyPr>
          <a:lstStyle/>
          <a:p>
            <a:pPr algn="ctr">
              <a:lnSpc>
                <a:spcPct val="100000"/>
              </a:lnSpc>
            </a:pPr>
            <a:b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Profit réel du système bancaire haïtien</a:t>
            </a:r>
            <a:b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688851"/>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9" name="TextBox 8">
            <a:extLst>
              <a:ext uri="{FF2B5EF4-FFF2-40B4-BE49-F238E27FC236}">
                <a16:creationId xmlns:a16="http://schemas.microsoft.com/office/drawing/2014/main" id="{D7167EA0-CE0F-C25F-8BBA-CBDF1F365E82}"/>
              </a:ext>
            </a:extLst>
          </p:cNvPr>
          <p:cNvSpPr txBox="1"/>
          <p:nvPr/>
        </p:nvSpPr>
        <p:spPr>
          <a:xfrm>
            <a:off x="116138" y="1870135"/>
            <a:ext cx="2275980" cy="2862322"/>
          </a:xfrm>
          <a:prstGeom prst="rect">
            <a:avLst/>
          </a:prstGeom>
          <a:noFill/>
        </p:spPr>
        <p:txBody>
          <a:bodyPr wrap="square" rtlCol="0">
            <a:spAutoFit/>
          </a:bodyPr>
          <a:lstStyle/>
          <a:p>
            <a:pPr algn="just"/>
            <a:r>
              <a:rPr lang="fr-FR" sz="2000" b="1" dirty="0">
                <a:solidFill>
                  <a:srgbClr val="002060"/>
                </a:solidFill>
              </a:rPr>
              <a:t>Sur la même période, les profits nets réels du système bancaire ont en moyenne crû de 2.3% avec toutefois 3 années </a:t>
            </a:r>
          </a:p>
          <a:p>
            <a:pPr algn="just"/>
            <a:r>
              <a:rPr lang="fr-FR" sz="2000" b="1" dirty="0">
                <a:solidFill>
                  <a:srgbClr val="002060"/>
                </a:solidFill>
              </a:rPr>
              <a:t>consécutives de recul (2022 à 2024)</a:t>
            </a:r>
            <a:endParaRPr lang="fr-FR" sz="2000" dirty="0"/>
          </a:p>
        </p:txBody>
      </p:sp>
      <p:graphicFrame>
        <p:nvGraphicFramePr>
          <p:cNvPr id="3" name="Chart 2">
            <a:extLst>
              <a:ext uri="{FF2B5EF4-FFF2-40B4-BE49-F238E27FC236}">
                <a16:creationId xmlns:a16="http://schemas.microsoft.com/office/drawing/2014/main" id="{385A722F-5C0F-F29D-19B5-61EA5438A96B}"/>
              </a:ext>
            </a:extLst>
          </p:cNvPr>
          <p:cNvGraphicFramePr>
            <a:graphicFrameLocks/>
          </p:cNvGraphicFramePr>
          <p:nvPr>
            <p:extLst>
              <p:ext uri="{D42A27DB-BD31-4B8C-83A1-F6EECF244321}">
                <p14:modId xmlns:p14="http://schemas.microsoft.com/office/powerpoint/2010/main" val="1351343064"/>
              </p:ext>
            </p:extLst>
          </p:nvPr>
        </p:nvGraphicFramePr>
        <p:xfrm>
          <a:off x="2354012" y="1870135"/>
          <a:ext cx="6673850" cy="3447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038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3F144-414A-C846-6F26-3F0457277C72}"/>
              </a:ext>
            </a:extLst>
          </p:cNvPr>
          <p:cNvSpPr>
            <a:spLocks noGrp="1"/>
          </p:cNvSpPr>
          <p:nvPr>
            <p:ph type="title"/>
          </p:nvPr>
        </p:nvSpPr>
        <p:spPr>
          <a:xfrm>
            <a:off x="535021" y="0"/>
            <a:ext cx="8240844" cy="997527"/>
          </a:xfrm>
        </p:spPr>
        <p:txBody>
          <a:bodyPr>
            <a:noAutofit/>
          </a:bodyPr>
          <a:lstStyle/>
          <a:p>
            <a:pPr algn="ctr">
              <a:lnSpc>
                <a:spcPct val="100000"/>
              </a:lnSpc>
            </a:pPr>
            <a:r>
              <a:rPr lang="fr-FR"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Profit réel du système bancaire haïtien</a:t>
            </a:r>
            <a:endParaRPr lang="fr-FR" sz="2400" b="1" dirty="0">
              <a:solidFill>
                <a:srgbClr val="002060"/>
              </a:solidFill>
            </a:endParaRPr>
          </a:p>
        </p:txBody>
      </p:sp>
      <p:sp>
        <p:nvSpPr>
          <p:cNvPr id="8" name="ZoneTexte 7">
            <a:extLst>
              <a:ext uri="{FF2B5EF4-FFF2-40B4-BE49-F238E27FC236}">
                <a16:creationId xmlns:a16="http://schemas.microsoft.com/office/drawing/2014/main" id="{E36E72B4-C59C-BCDB-C889-CBBC849A3654}"/>
              </a:ext>
            </a:extLst>
          </p:cNvPr>
          <p:cNvSpPr txBox="1"/>
          <p:nvPr/>
        </p:nvSpPr>
        <p:spPr>
          <a:xfrm>
            <a:off x="4894435" y="5688851"/>
            <a:ext cx="3324032" cy="307777"/>
          </a:xfrm>
          <a:prstGeom prst="rect">
            <a:avLst/>
          </a:prstGeom>
          <a:noFill/>
        </p:spPr>
        <p:txBody>
          <a:bodyPr wrap="square">
            <a:spAutoFit/>
          </a:bodyPr>
          <a:lstStyle/>
          <a:p>
            <a:r>
              <a:rPr kumimoji="0" lang="fr-FR" sz="1400" b="1" i="1" u="none" strike="noStrike" kern="1200" cap="none" spc="0" normalizeH="0" baseline="0" noProof="0" dirty="0">
                <a:ln>
                  <a:noFill/>
                </a:ln>
                <a:solidFill>
                  <a:srgbClr val="002060"/>
                </a:solidFill>
                <a:effectLst/>
                <a:uLnTx/>
                <a:uFillTx/>
                <a:latin typeface="Calibri"/>
                <a:ea typeface="+mn-ea"/>
                <a:cs typeface="Times New Roman" pitchFamily="18" charset="0"/>
              </a:rPr>
              <a:t>Source : </a:t>
            </a:r>
            <a:r>
              <a:rPr kumimoji="0" lang="fr-FR" sz="1400" i="1" u="none" strike="noStrike" kern="1200" cap="none" spc="0" normalizeH="0" baseline="0" noProof="0" dirty="0">
                <a:ln>
                  <a:noFill/>
                </a:ln>
                <a:solidFill>
                  <a:srgbClr val="002060"/>
                </a:solidFill>
                <a:effectLst/>
                <a:uLnTx/>
                <a:uFillTx/>
                <a:latin typeface="Calibri"/>
                <a:ea typeface="+mn-ea"/>
                <a:cs typeface="Times New Roman" pitchFamily="18" charset="0"/>
              </a:rPr>
              <a:t>données BRH</a:t>
            </a:r>
            <a:endParaRPr lang="fr-FR" sz="1400" i="1" dirty="0"/>
          </a:p>
        </p:txBody>
      </p:sp>
      <p:sp>
        <p:nvSpPr>
          <p:cNvPr id="9" name="TextBox 8">
            <a:extLst>
              <a:ext uri="{FF2B5EF4-FFF2-40B4-BE49-F238E27FC236}">
                <a16:creationId xmlns:a16="http://schemas.microsoft.com/office/drawing/2014/main" id="{D7167EA0-CE0F-C25F-8BBA-CBDF1F365E82}"/>
              </a:ext>
            </a:extLst>
          </p:cNvPr>
          <p:cNvSpPr txBox="1"/>
          <p:nvPr/>
        </p:nvSpPr>
        <p:spPr>
          <a:xfrm>
            <a:off x="295770" y="1870135"/>
            <a:ext cx="2275980" cy="3785652"/>
          </a:xfrm>
          <a:prstGeom prst="rect">
            <a:avLst/>
          </a:prstGeom>
          <a:noFill/>
        </p:spPr>
        <p:txBody>
          <a:bodyPr wrap="square" rtlCol="0">
            <a:spAutoFit/>
          </a:bodyPr>
          <a:lstStyle/>
          <a:p>
            <a:pPr algn="just"/>
            <a:r>
              <a:rPr lang="fr-FR" sz="2000" b="1" dirty="0">
                <a:solidFill>
                  <a:srgbClr val="002060"/>
                </a:solidFill>
              </a:rPr>
              <a:t>Sur la même période, en se basant sur l’IPC, les profits nets réels du système bancaire ont en moyenne crû de 2.8% (avec toutefois 3 années de progression négative consécutives)</a:t>
            </a:r>
            <a:endParaRPr lang="fr-FR" sz="2000" dirty="0"/>
          </a:p>
        </p:txBody>
      </p:sp>
      <p:graphicFrame>
        <p:nvGraphicFramePr>
          <p:cNvPr id="4" name="Chart 3">
            <a:extLst>
              <a:ext uri="{FF2B5EF4-FFF2-40B4-BE49-F238E27FC236}">
                <a16:creationId xmlns:a16="http://schemas.microsoft.com/office/drawing/2014/main" id="{BF82E136-60CD-4B00-B313-D343FC9AE989}"/>
              </a:ext>
            </a:extLst>
          </p:cNvPr>
          <p:cNvGraphicFramePr>
            <a:graphicFrameLocks/>
          </p:cNvGraphicFramePr>
          <p:nvPr>
            <p:extLst>
              <p:ext uri="{D42A27DB-BD31-4B8C-83A1-F6EECF244321}">
                <p14:modId xmlns:p14="http://schemas.microsoft.com/office/powerpoint/2010/main" val="3730014922"/>
              </p:ext>
            </p:extLst>
          </p:nvPr>
        </p:nvGraphicFramePr>
        <p:xfrm>
          <a:off x="2571750" y="1901824"/>
          <a:ext cx="6572250" cy="3572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3586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62809</TotalTime>
  <Words>2102</Words>
  <Application>Microsoft Office PowerPoint</Application>
  <PresentationFormat>Letter Paper (8.5x11 in)</PresentationFormat>
  <Paragraphs>327</Paragraphs>
  <Slides>27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Aptos Narrow</vt:lpstr>
      <vt:lpstr>Arial</vt:lpstr>
      <vt:lpstr>Calibri</vt:lpstr>
      <vt:lpstr>Calibri Light</vt:lpstr>
      <vt:lpstr>CartoonDemiBold</vt:lpstr>
      <vt:lpstr>Times New Roman</vt:lpstr>
      <vt:lpstr>Wingdings</vt:lpstr>
      <vt:lpstr>Office Theme</vt:lpstr>
      <vt:lpstr>PowerPoint Presentation</vt:lpstr>
      <vt:lpstr>SOMMAIRE</vt:lpstr>
      <vt:lpstr>  1- Panorama du système financier régulé par la BRH  </vt:lpstr>
      <vt:lpstr>Panorama du système financier haïtien régulé par la BRH</vt:lpstr>
      <vt:lpstr>Panorama du système financier haïtien régulé par la BRH</vt:lpstr>
      <vt:lpstr>Actif du système  (en MG) </vt:lpstr>
      <vt:lpstr>2- PIB réel haïtien </vt:lpstr>
      <vt:lpstr> 3- Profit réel du système bancaire haïtien </vt:lpstr>
      <vt:lpstr>Profit réel du système bancaire haïtien</vt:lpstr>
      <vt:lpstr>Profit réel du système bancaire haïtien </vt:lpstr>
      <vt:lpstr>4- Stabilité du système bancaire vs période de crise</vt:lpstr>
      <vt:lpstr>5- Capacité du système bancaire à absorber les chocs</vt:lpstr>
      <vt:lpstr>Capacité du système bancaire à absorber les chocs</vt:lpstr>
      <vt:lpstr>Capacité du système bancaire à absorber les chocs</vt:lpstr>
      <vt:lpstr>Capacité du système bancaire à absorber les chocs</vt:lpstr>
      <vt:lpstr>  6- Quelques Éléments d’analyse de la résilience du système</vt:lpstr>
      <vt:lpstr> Modèle d’affaires d’une banque</vt:lpstr>
      <vt:lpstr> Flexibilité du Modèle d’affaires des banques</vt:lpstr>
      <vt:lpstr>Transformation des ressources en crédit et autres actifs productifs d’intérêt</vt:lpstr>
      <vt:lpstr>Transformation des ressources en crédit et autres actifs productifs d’intérêt</vt:lpstr>
      <vt:lpstr>Ecart  taux de transformation des dépôts en crédit  et celui des dépôts en placements (en point de %) </vt:lpstr>
      <vt:lpstr>Distribution du portefeuille par secteur d’activité</vt:lpstr>
      <vt:lpstr>La réglementation et la surveillance des activités des banques </vt:lpstr>
      <vt:lpstr>Autres mesures de la BRH visant à preserver la stabilité du système bancaire</vt:lpstr>
      <vt:lpstr>7- Conclusion</vt:lpstr>
      <vt:lpstr>Conclusion</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Médy Orlison DÉSIRAL</dc:creator>
  <cp:lastModifiedBy>Esmeralda Milce</cp:lastModifiedBy>
  <cp:revision>918</cp:revision>
  <cp:lastPrinted>2022-05-30T19:06:11Z</cp:lastPrinted>
  <dcterms:created xsi:type="dcterms:W3CDTF">2018-01-04T18:18:16Z</dcterms:created>
  <dcterms:modified xsi:type="dcterms:W3CDTF">2025-02-11T15:34:30Z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2024-10-08T18:14:17Z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bceaaa06-405b-4199-9624-f1587b068421</vt:lpwstr>
  </property>
  <property fmtid="{D5CDD505-2E9C-101B-9397-08002B2CF9AE}" pid="8" name="MSIP_Label_d5c20be7-c3a5-46e3-9158-fa8a02ce2395_ContentBits">
    <vt:lpwstr>0</vt:lpwstr>
  </property>
</Properties>
</file>