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30"/>
  </p:notesMasterIdLst>
  <p:sldIdLst>
    <p:sldId id="256" r:id="rId2"/>
    <p:sldId id="330" r:id="rId3"/>
    <p:sldId id="261" r:id="rId4"/>
    <p:sldId id="312" r:id="rId5"/>
    <p:sldId id="275" r:id="rId6"/>
    <p:sldId id="264" r:id="rId7"/>
    <p:sldId id="273" r:id="rId8"/>
    <p:sldId id="307" r:id="rId9"/>
    <p:sldId id="308" r:id="rId10"/>
    <p:sldId id="329" r:id="rId11"/>
    <p:sldId id="309" r:id="rId12"/>
    <p:sldId id="310" r:id="rId13"/>
    <p:sldId id="311" r:id="rId14"/>
    <p:sldId id="305" r:id="rId15"/>
    <p:sldId id="259" r:id="rId16"/>
    <p:sldId id="302" r:id="rId17"/>
    <p:sldId id="314" r:id="rId18"/>
    <p:sldId id="328" r:id="rId19"/>
    <p:sldId id="323" r:id="rId20"/>
    <p:sldId id="327" r:id="rId21"/>
    <p:sldId id="321" r:id="rId22"/>
    <p:sldId id="270" r:id="rId23"/>
    <p:sldId id="317" r:id="rId24"/>
    <p:sldId id="318" r:id="rId25"/>
    <p:sldId id="324" r:id="rId26"/>
    <p:sldId id="319" r:id="rId27"/>
    <p:sldId id="331" r:id="rId28"/>
    <p:sldId id="306" r:id="rId29"/>
  </p:sldIdLst>
  <p:sldSz cx="9144000" cy="5143500" type="screen16x9"/>
  <p:notesSz cx="6858000" cy="9144000"/>
  <p:embeddedFontLst>
    <p:embeddedFont>
      <p:font typeface="Amasis MT Pro Medium" panose="02040604050005020304" pitchFamily="18" charset="0"/>
      <p:regular r:id="rId31"/>
      <p:italic r:id="rId32"/>
    </p:embeddedFont>
    <p:embeddedFont>
      <p:font typeface="Archivo" panose="020B0604020202020204" charset="0"/>
      <p:regular r:id="rId33"/>
      <p:bold r:id="rId34"/>
      <p:italic r:id="rId35"/>
      <p:boldItalic r:id="rId36"/>
    </p:embeddedFont>
    <p:embeddedFont>
      <p:font typeface="Archivo Black" panose="020B0604020202020204" charset="0"/>
      <p:bold r:id="rId37"/>
      <p:italic r:id="rId38"/>
      <p:boldItalic r:id="rId39"/>
    </p:embeddedFont>
    <p:embeddedFont>
      <p:font typeface="Manrope" panose="020B0604020202020204" charset="0"/>
      <p:regular r:id="rId40"/>
      <p:bold r:id="rId41"/>
    </p:embeddedFont>
    <p:embeddedFont>
      <p:font typeface="Segoe UI Light" panose="020B0502040204020203" pitchFamily="34" charset="0"/>
      <p:regular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0"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0000"/>
    <a:srgbClr val="D3FFEB"/>
    <a:srgbClr val="DD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A2BEE2-7FBC-49D8-8C92-4C3C60DA0F30}" v="679" dt="2024-06-26T18:11:26.781"/>
  </p1510:revLst>
</p1510:revInfo>
</file>

<file path=ppt/tableStyles.xml><?xml version="1.0" encoding="utf-8"?>
<a:tblStyleLst xmlns:a="http://schemas.openxmlformats.org/drawingml/2006/main" def="{9D4D97D7-4D88-4EF2-BAF7-3DD56E9E92BF}">
  <a:tblStyle styleId="{9D4D97D7-4D88-4EF2-BAF7-3DD56E9E92B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93"/>
    <p:restoredTop sz="94672"/>
  </p:normalViewPr>
  <p:slideViewPr>
    <p:cSldViewPr snapToGrid="0">
      <p:cViewPr varScale="1">
        <p:scale>
          <a:sx n="93" d="100"/>
          <a:sy n="93" d="100"/>
        </p:scale>
        <p:origin x="348"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 Marie Ludmilla Buteau" userId="f85b8fa9-0577-439a-9215-8178efdeb853" providerId="ADAL" clId="{57A2BEE2-7FBC-49D8-8C92-4C3C60DA0F30}"/>
    <pc:docChg chg="undo custSel addSld delSld modSld sldOrd">
      <pc:chgData name="Albert Marie Ludmilla Buteau" userId="f85b8fa9-0577-439a-9215-8178efdeb853" providerId="ADAL" clId="{57A2BEE2-7FBC-49D8-8C92-4C3C60DA0F30}" dt="2024-06-26T18:11:26.780" v="2479" actId="1076"/>
      <pc:docMkLst>
        <pc:docMk/>
      </pc:docMkLst>
      <pc:sldChg chg="modSp mod modTransition">
        <pc:chgData name="Albert Marie Ludmilla Buteau" userId="f85b8fa9-0577-439a-9215-8178efdeb853" providerId="ADAL" clId="{57A2BEE2-7FBC-49D8-8C92-4C3C60DA0F30}" dt="2024-06-26T17:18:09.677" v="2456" actId="6549"/>
        <pc:sldMkLst>
          <pc:docMk/>
          <pc:sldMk cId="0" sldId="256"/>
        </pc:sldMkLst>
        <pc:spChg chg="mod">
          <ac:chgData name="Albert Marie Ludmilla Buteau" userId="f85b8fa9-0577-439a-9215-8178efdeb853" providerId="ADAL" clId="{57A2BEE2-7FBC-49D8-8C92-4C3C60DA0F30}" dt="2024-06-25T01:32:55.981" v="1556" actId="14100"/>
          <ac:spMkLst>
            <pc:docMk/>
            <pc:sldMk cId="0" sldId="256"/>
            <ac:spMk id="2" creationId="{C4EC4A76-59C7-93AD-7A46-AC1BFC172039}"/>
          </ac:spMkLst>
        </pc:spChg>
        <pc:spChg chg="mod">
          <ac:chgData name="Albert Marie Ludmilla Buteau" userId="f85b8fa9-0577-439a-9215-8178efdeb853" providerId="ADAL" clId="{57A2BEE2-7FBC-49D8-8C92-4C3C60DA0F30}" dt="2024-06-26T17:18:09.677" v="2456" actId="6549"/>
          <ac:spMkLst>
            <pc:docMk/>
            <pc:sldMk cId="0" sldId="256"/>
            <ac:spMk id="456" creationId="{00000000-0000-0000-0000-000000000000}"/>
          </ac:spMkLst>
        </pc:spChg>
      </pc:sldChg>
      <pc:sldChg chg="addSp delSp modSp del mod">
        <pc:chgData name="Albert Marie Ludmilla Buteau" userId="f85b8fa9-0577-439a-9215-8178efdeb853" providerId="ADAL" clId="{57A2BEE2-7FBC-49D8-8C92-4C3C60DA0F30}" dt="2024-06-25T00:10:13.509" v="92" actId="47"/>
        <pc:sldMkLst>
          <pc:docMk/>
          <pc:sldMk cId="0" sldId="257"/>
        </pc:sldMkLst>
        <pc:spChg chg="add mod">
          <ac:chgData name="Albert Marie Ludmilla Buteau" userId="f85b8fa9-0577-439a-9215-8178efdeb853" providerId="ADAL" clId="{57A2BEE2-7FBC-49D8-8C92-4C3C60DA0F30}" dt="2024-06-25T00:08:54.992" v="88" actId="478"/>
          <ac:spMkLst>
            <pc:docMk/>
            <pc:sldMk cId="0" sldId="257"/>
            <ac:spMk id="3" creationId="{2DD1A95E-0361-6C80-BBCA-E627D218666F}"/>
          </ac:spMkLst>
        </pc:spChg>
        <pc:spChg chg="del">
          <ac:chgData name="Albert Marie Ludmilla Buteau" userId="f85b8fa9-0577-439a-9215-8178efdeb853" providerId="ADAL" clId="{57A2BEE2-7FBC-49D8-8C92-4C3C60DA0F30}" dt="2024-06-25T00:08:54.992" v="88" actId="478"/>
          <ac:spMkLst>
            <pc:docMk/>
            <pc:sldMk cId="0" sldId="257"/>
            <ac:spMk id="480" creationId="{00000000-0000-0000-0000-000000000000}"/>
          </ac:spMkLst>
        </pc:spChg>
        <pc:graphicFrameChg chg="mod">
          <ac:chgData name="Albert Marie Ludmilla Buteau" userId="f85b8fa9-0577-439a-9215-8178efdeb853" providerId="ADAL" clId="{57A2BEE2-7FBC-49D8-8C92-4C3C60DA0F30}" dt="2024-06-25T00:09:09.433" v="91" actId="1076"/>
          <ac:graphicFrameMkLst>
            <pc:docMk/>
            <pc:sldMk cId="0" sldId="257"/>
            <ac:graphicFrameMk id="481" creationId="{00000000-0000-0000-0000-000000000000}"/>
          </ac:graphicFrameMkLst>
        </pc:graphicFrameChg>
        <pc:picChg chg="mod">
          <ac:chgData name="Albert Marie Ludmilla Buteau" userId="f85b8fa9-0577-439a-9215-8178efdeb853" providerId="ADAL" clId="{57A2BEE2-7FBC-49D8-8C92-4C3C60DA0F30}" dt="2024-06-25T00:09:04.356" v="90" actId="1076"/>
          <ac:picMkLst>
            <pc:docMk/>
            <pc:sldMk cId="0" sldId="257"/>
            <ac:picMk id="2062" creationId="{4BF61B2A-78D1-C9A0-9CC3-4649F70E87F9}"/>
          </ac:picMkLst>
        </pc:picChg>
      </pc:sldChg>
      <pc:sldChg chg="modSp mod ord modTransition">
        <pc:chgData name="Albert Marie Ludmilla Buteau" userId="f85b8fa9-0577-439a-9215-8178efdeb853" providerId="ADAL" clId="{57A2BEE2-7FBC-49D8-8C92-4C3C60DA0F30}" dt="2024-06-25T01:44:20.271" v="1690" actId="20577"/>
        <pc:sldMkLst>
          <pc:docMk/>
          <pc:sldMk cId="0" sldId="259"/>
        </pc:sldMkLst>
        <pc:spChg chg="mod">
          <ac:chgData name="Albert Marie Ludmilla Buteau" userId="f85b8fa9-0577-439a-9215-8178efdeb853" providerId="ADAL" clId="{57A2BEE2-7FBC-49D8-8C92-4C3C60DA0F30}" dt="2024-06-25T00:28:44.827" v="502" actId="122"/>
          <ac:spMkLst>
            <pc:docMk/>
            <pc:sldMk cId="0" sldId="259"/>
            <ac:spMk id="506" creationId="{00000000-0000-0000-0000-000000000000}"/>
          </ac:spMkLst>
        </pc:spChg>
        <pc:spChg chg="mod">
          <ac:chgData name="Albert Marie Ludmilla Buteau" userId="f85b8fa9-0577-439a-9215-8178efdeb853" providerId="ADAL" clId="{57A2BEE2-7FBC-49D8-8C92-4C3C60DA0F30}" dt="2024-06-25T01:44:20.271" v="1690" actId="20577"/>
          <ac:spMkLst>
            <pc:docMk/>
            <pc:sldMk cId="0" sldId="259"/>
            <ac:spMk id="507" creationId="{00000000-0000-0000-0000-000000000000}"/>
          </ac:spMkLst>
        </pc:spChg>
        <pc:picChg chg="mod">
          <ac:chgData name="Albert Marie Ludmilla Buteau" userId="f85b8fa9-0577-439a-9215-8178efdeb853" providerId="ADAL" clId="{57A2BEE2-7FBC-49D8-8C92-4C3C60DA0F30}" dt="2024-06-25T00:28:49.079" v="503" actId="14100"/>
          <ac:picMkLst>
            <pc:docMk/>
            <pc:sldMk cId="0" sldId="259"/>
            <ac:picMk id="3" creationId="{42D898AF-848D-E245-FCFB-5877F93FE487}"/>
          </ac:picMkLst>
        </pc:picChg>
      </pc:sldChg>
      <pc:sldChg chg="delSp modTransition">
        <pc:chgData name="Albert Marie Ludmilla Buteau" userId="f85b8fa9-0577-439a-9215-8178efdeb853" providerId="ADAL" clId="{57A2BEE2-7FBC-49D8-8C92-4C3C60DA0F30}" dt="2024-06-25T01:09:16.234" v="1354"/>
        <pc:sldMkLst>
          <pc:docMk/>
          <pc:sldMk cId="0" sldId="261"/>
        </pc:sldMkLst>
        <pc:picChg chg="del">
          <ac:chgData name="Albert Marie Ludmilla Buteau" userId="f85b8fa9-0577-439a-9215-8178efdeb853" providerId="ADAL" clId="{57A2BEE2-7FBC-49D8-8C92-4C3C60DA0F30}" dt="2024-06-25T00:06:04.766" v="23" actId="21"/>
          <ac:picMkLst>
            <pc:docMk/>
            <pc:sldMk cId="0" sldId="261"/>
            <ac:picMk id="5124" creationId="{A7AA719B-7E10-771A-5B7F-DD0B508B491A}"/>
          </ac:picMkLst>
        </pc:picChg>
      </pc:sldChg>
      <pc:sldChg chg="modSp mod modTransition">
        <pc:chgData name="Albert Marie Ludmilla Buteau" userId="f85b8fa9-0577-439a-9215-8178efdeb853" providerId="ADAL" clId="{57A2BEE2-7FBC-49D8-8C92-4C3C60DA0F30}" dt="2024-06-25T01:21:50.383" v="1480" actId="20577"/>
        <pc:sldMkLst>
          <pc:docMk/>
          <pc:sldMk cId="0" sldId="264"/>
        </pc:sldMkLst>
        <pc:spChg chg="mod">
          <ac:chgData name="Albert Marie Ludmilla Buteau" userId="f85b8fa9-0577-439a-9215-8178efdeb853" providerId="ADAL" clId="{57A2BEE2-7FBC-49D8-8C92-4C3C60DA0F30}" dt="2024-06-25T01:21:50.383" v="1480" actId="20577"/>
          <ac:spMkLst>
            <pc:docMk/>
            <pc:sldMk cId="0" sldId="264"/>
            <ac:spMk id="605" creationId="{00000000-0000-0000-0000-000000000000}"/>
          </ac:spMkLst>
        </pc:spChg>
      </pc:sldChg>
      <pc:sldChg chg="addSp delSp modSp mod modTransition">
        <pc:chgData name="Albert Marie Ludmilla Buteau" userId="f85b8fa9-0577-439a-9215-8178efdeb853" providerId="ADAL" clId="{57A2BEE2-7FBC-49D8-8C92-4C3C60DA0F30}" dt="2024-06-25T01:27:38.205" v="1511" actId="1076"/>
        <pc:sldMkLst>
          <pc:docMk/>
          <pc:sldMk cId="0" sldId="270"/>
        </pc:sldMkLst>
        <pc:spChg chg="del">
          <ac:chgData name="Albert Marie Ludmilla Buteau" userId="f85b8fa9-0577-439a-9215-8178efdeb853" providerId="ADAL" clId="{57A2BEE2-7FBC-49D8-8C92-4C3C60DA0F30}" dt="2024-06-25T01:27:14.013" v="1508" actId="22"/>
          <ac:spMkLst>
            <pc:docMk/>
            <pc:sldMk cId="0" sldId="270"/>
            <ac:spMk id="3" creationId="{5198F0BD-3C72-A1F4-119C-98E78CCE1B4C}"/>
          </ac:spMkLst>
        </pc:spChg>
        <pc:picChg chg="add mod ord">
          <ac:chgData name="Albert Marie Ludmilla Buteau" userId="f85b8fa9-0577-439a-9215-8178efdeb853" providerId="ADAL" clId="{57A2BEE2-7FBC-49D8-8C92-4C3C60DA0F30}" dt="2024-06-25T01:27:19.631" v="1509" actId="1076"/>
          <ac:picMkLst>
            <pc:docMk/>
            <pc:sldMk cId="0" sldId="270"/>
            <ac:picMk id="4" creationId="{82124887-67B9-6BD2-5A76-092424257E66}"/>
          </ac:picMkLst>
        </pc:picChg>
        <pc:picChg chg="add mod">
          <ac:chgData name="Albert Marie Ludmilla Buteau" userId="f85b8fa9-0577-439a-9215-8178efdeb853" providerId="ADAL" clId="{57A2BEE2-7FBC-49D8-8C92-4C3C60DA0F30}" dt="2024-06-25T01:27:38.205" v="1511" actId="1076"/>
          <ac:picMkLst>
            <pc:docMk/>
            <pc:sldMk cId="0" sldId="270"/>
            <ac:picMk id="5" creationId="{DDA519E0-103C-566B-B0C7-A54DC81E8C11}"/>
          </ac:picMkLst>
        </pc:picChg>
      </pc:sldChg>
      <pc:sldChg chg="addSp modSp mod modTransition">
        <pc:chgData name="Albert Marie Ludmilla Buteau" userId="f85b8fa9-0577-439a-9215-8178efdeb853" providerId="ADAL" clId="{57A2BEE2-7FBC-49D8-8C92-4C3C60DA0F30}" dt="2024-06-25T01:37:05.876" v="1582" actId="1076"/>
        <pc:sldMkLst>
          <pc:docMk/>
          <pc:sldMk cId="0" sldId="273"/>
        </pc:sldMkLst>
        <pc:spChg chg="mod">
          <ac:chgData name="Albert Marie Ludmilla Buteau" userId="f85b8fa9-0577-439a-9215-8178efdeb853" providerId="ADAL" clId="{57A2BEE2-7FBC-49D8-8C92-4C3C60DA0F30}" dt="2024-06-25T01:35:47.543" v="1577" actId="20577"/>
          <ac:spMkLst>
            <pc:docMk/>
            <pc:sldMk cId="0" sldId="273"/>
            <ac:spMk id="844" creationId="{00000000-0000-0000-0000-000000000000}"/>
          </ac:spMkLst>
        </pc:spChg>
        <pc:spChg chg="mod">
          <ac:chgData name="Albert Marie Ludmilla Buteau" userId="f85b8fa9-0577-439a-9215-8178efdeb853" providerId="ADAL" clId="{57A2BEE2-7FBC-49D8-8C92-4C3C60DA0F30}" dt="2024-06-25T01:36:39.291" v="1579" actId="20577"/>
          <ac:spMkLst>
            <pc:docMk/>
            <pc:sldMk cId="0" sldId="273"/>
            <ac:spMk id="846" creationId="{00000000-0000-0000-0000-000000000000}"/>
          </ac:spMkLst>
        </pc:spChg>
        <pc:spChg chg="mod">
          <ac:chgData name="Albert Marie Ludmilla Buteau" userId="f85b8fa9-0577-439a-9215-8178efdeb853" providerId="ADAL" clId="{57A2BEE2-7FBC-49D8-8C92-4C3C60DA0F30}" dt="2024-06-25T01:36:51.646" v="1581" actId="114"/>
          <ac:spMkLst>
            <pc:docMk/>
            <pc:sldMk cId="0" sldId="273"/>
            <ac:spMk id="847" creationId="{00000000-0000-0000-0000-000000000000}"/>
          </ac:spMkLst>
        </pc:spChg>
        <pc:picChg chg="add mod">
          <ac:chgData name="Albert Marie Ludmilla Buteau" userId="f85b8fa9-0577-439a-9215-8178efdeb853" providerId="ADAL" clId="{57A2BEE2-7FBC-49D8-8C92-4C3C60DA0F30}" dt="2024-06-25T01:29:55.619" v="1537" actId="1076"/>
          <ac:picMkLst>
            <pc:docMk/>
            <pc:sldMk cId="0" sldId="273"/>
            <ac:picMk id="2" creationId="{F27777D8-7417-1204-9BF5-7275D21C05C7}"/>
          </ac:picMkLst>
        </pc:picChg>
        <pc:picChg chg="mod">
          <ac:chgData name="Albert Marie Ludmilla Buteau" userId="f85b8fa9-0577-439a-9215-8178efdeb853" providerId="ADAL" clId="{57A2BEE2-7FBC-49D8-8C92-4C3C60DA0F30}" dt="2024-06-25T01:37:05.876" v="1582" actId="1076"/>
          <ac:picMkLst>
            <pc:docMk/>
            <pc:sldMk cId="0" sldId="273"/>
            <ac:picMk id="5" creationId="{800D3E31-C650-F241-03CB-37D8C54E6B5A}"/>
          </ac:picMkLst>
        </pc:picChg>
      </pc:sldChg>
      <pc:sldChg chg="delSp modSp mod modTransition modAnim">
        <pc:chgData name="Albert Marie Ludmilla Buteau" userId="f85b8fa9-0577-439a-9215-8178efdeb853" providerId="ADAL" clId="{57A2BEE2-7FBC-49D8-8C92-4C3C60DA0F30}" dt="2024-06-25T23:03:23.633" v="2061" actId="1036"/>
        <pc:sldMkLst>
          <pc:docMk/>
          <pc:sldMk cId="0" sldId="275"/>
        </pc:sldMkLst>
        <pc:spChg chg="mod">
          <ac:chgData name="Albert Marie Ludmilla Buteau" userId="f85b8fa9-0577-439a-9215-8178efdeb853" providerId="ADAL" clId="{57A2BEE2-7FBC-49D8-8C92-4C3C60DA0F30}" dt="2024-06-25T01:34:51.820" v="1576" actId="20577"/>
          <ac:spMkLst>
            <pc:docMk/>
            <pc:sldMk cId="0" sldId="275"/>
            <ac:spMk id="2" creationId="{057D53E1-302A-BBA8-FD13-DDE7393670EE}"/>
          </ac:spMkLst>
        </pc:spChg>
        <pc:spChg chg="mod">
          <ac:chgData name="Albert Marie Ludmilla Buteau" userId="f85b8fa9-0577-439a-9215-8178efdeb853" providerId="ADAL" clId="{57A2BEE2-7FBC-49D8-8C92-4C3C60DA0F30}" dt="2024-06-25T01:21:21.107" v="1474" actId="20577"/>
          <ac:spMkLst>
            <pc:docMk/>
            <pc:sldMk cId="0" sldId="275"/>
            <ac:spMk id="8" creationId="{66A20930-ACA8-0E0E-1359-95F7F51F66DD}"/>
          </ac:spMkLst>
        </pc:spChg>
        <pc:spChg chg="mod">
          <ac:chgData name="Albert Marie Ludmilla Buteau" userId="f85b8fa9-0577-439a-9215-8178efdeb853" providerId="ADAL" clId="{57A2BEE2-7FBC-49D8-8C92-4C3C60DA0F30}" dt="2024-06-25T01:21:17.448" v="1471" actId="20577"/>
          <ac:spMkLst>
            <pc:docMk/>
            <pc:sldMk cId="0" sldId="275"/>
            <ac:spMk id="9" creationId="{45828FDD-9BCE-8EE6-50B6-3E9F55DB0BB5}"/>
          </ac:spMkLst>
        </pc:spChg>
        <pc:spChg chg="mod">
          <ac:chgData name="Albert Marie Ludmilla Buteau" userId="f85b8fa9-0577-439a-9215-8178efdeb853" providerId="ADAL" clId="{57A2BEE2-7FBC-49D8-8C92-4C3C60DA0F30}" dt="2024-06-25T01:21:25.704" v="1476" actId="20577"/>
          <ac:spMkLst>
            <pc:docMk/>
            <pc:sldMk cId="0" sldId="275"/>
            <ac:spMk id="10" creationId="{8E67A6C9-CB4F-24BA-001B-FCE54E084B52}"/>
          </ac:spMkLst>
        </pc:spChg>
        <pc:spChg chg="del">
          <ac:chgData name="Albert Marie Ludmilla Buteau" userId="f85b8fa9-0577-439a-9215-8178efdeb853" providerId="ADAL" clId="{57A2BEE2-7FBC-49D8-8C92-4C3C60DA0F30}" dt="2024-06-25T01:31:45.971" v="1546" actId="478"/>
          <ac:spMkLst>
            <pc:docMk/>
            <pc:sldMk cId="0" sldId="275"/>
            <ac:spMk id="931" creationId="{00000000-0000-0000-0000-000000000000}"/>
          </ac:spMkLst>
        </pc:spChg>
        <pc:grpChg chg="del mod">
          <ac:chgData name="Albert Marie Ludmilla Buteau" userId="f85b8fa9-0577-439a-9215-8178efdeb853" providerId="ADAL" clId="{57A2BEE2-7FBC-49D8-8C92-4C3C60DA0F30}" dt="2024-06-25T01:31:48.751" v="1547" actId="478"/>
          <ac:grpSpMkLst>
            <pc:docMk/>
            <pc:sldMk cId="0" sldId="275"/>
            <ac:grpSpMk id="930" creationId="{00000000-0000-0000-0000-000000000000}"/>
          </ac:grpSpMkLst>
        </pc:grpChg>
        <pc:picChg chg="mod">
          <ac:chgData name="Albert Marie Ludmilla Buteau" userId="f85b8fa9-0577-439a-9215-8178efdeb853" providerId="ADAL" clId="{57A2BEE2-7FBC-49D8-8C92-4C3C60DA0F30}" dt="2024-06-25T23:03:23.633" v="2061" actId="1036"/>
          <ac:picMkLst>
            <pc:docMk/>
            <pc:sldMk cId="0" sldId="275"/>
            <ac:picMk id="4" creationId="{C4534EB0-8510-5CD6-7987-987182D585D7}"/>
          </ac:picMkLst>
        </pc:picChg>
      </pc:sldChg>
      <pc:sldChg chg="addSp delSp modSp mod ord modTransition modNotesTx">
        <pc:chgData name="Albert Marie Ludmilla Buteau" userId="f85b8fa9-0577-439a-9215-8178efdeb853" providerId="ADAL" clId="{57A2BEE2-7FBC-49D8-8C92-4C3C60DA0F30}" dt="2024-06-26T01:05:12.120" v="2175" actId="21"/>
        <pc:sldMkLst>
          <pc:docMk/>
          <pc:sldMk cId="3551176923" sldId="302"/>
        </pc:sldMkLst>
        <pc:spChg chg="mod">
          <ac:chgData name="Albert Marie Ludmilla Buteau" userId="f85b8fa9-0577-439a-9215-8178efdeb853" providerId="ADAL" clId="{57A2BEE2-7FBC-49D8-8C92-4C3C60DA0F30}" dt="2024-06-25T01:44:48.553" v="1723" actId="20577"/>
          <ac:spMkLst>
            <pc:docMk/>
            <pc:sldMk cId="3551176923" sldId="302"/>
            <ac:spMk id="2" creationId="{693DB9C5-F48C-4427-8005-E885AF63829C}"/>
          </ac:spMkLst>
        </pc:spChg>
        <pc:spChg chg="add mod">
          <ac:chgData name="Albert Marie Ludmilla Buteau" userId="f85b8fa9-0577-439a-9215-8178efdeb853" providerId="ADAL" clId="{57A2BEE2-7FBC-49D8-8C92-4C3C60DA0F30}" dt="2024-06-26T01:04:59.582" v="2172" actId="1076"/>
          <ac:spMkLst>
            <pc:docMk/>
            <pc:sldMk cId="3551176923" sldId="302"/>
            <ac:spMk id="6" creationId="{9243821F-320C-78EC-7840-5881B6F19257}"/>
          </ac:spMkLst>
        </pc:spChg>
        <pc:spChg chg="mod">
          <ac:chgData name="Albert Marie Ludmilla Buteau" userId="f85b8fa9-0577-439a-9215-8178efdeb853" providerId="ADAL" clId="{57A2BEE2-7FBC-49D8-8C92-4C3C60DA0F30}" dt="2024-06-25T01:45:16.281" v="1747" actId="20577"/>
          <ac:spMkLst>
            <pc:docMk/>
            <pc:sldMk cId="3551176923" sldId="302"/>
            <ac:spMk id="27" creationId="{F40EB482-DA4A-48CC-A1A1-9AB95881FC73}"/>
          </ac:spMkLst>
        </pc:spChg>
        <pc:grpChg chg="mod">
          <ac:chgData name="Albert Marie Ludmilla Buteau" userId="f85b8fa9-0577-439a-9215-8178efdeb853" providerId="ADAL" clId="{57A2BEE2-7FBC-49D8-8C92-4C3C60DA0F30}" dt="2024-06-25T00:32:09.744" v="591" actId="1076"/>
          <ac:grpSpMkLst>
            <pc:docMk/>
            <pc:sldMk cId="3551176923" sldId="302"/>
            <ac:grpSpMk id="29" creationId="{1A4E6E73-489F-4CC4-BB5C-DC98709FFA0A}"/>
          </ac:grpSpMkLst>
        </pc:grpChg>
        <pc:graphicFrameChg chg="mod">
          <ac:chgData name="Albert Marie Ludmilla Buteau" userId="f85b8fa9-0577-439a-9215-8178efdeb853" providerId="ADAL" clId="{57A2BEE2-7FBC-49D8-8C92-4C3C60DA0F30}" dt="2024-06-25T00:32:14.314" v="592" actId="1076"/>
          <ac:graphicFrameMkLst>
            <pc:docMk/>
            <pc:sldMk cId="3551176923" sldId="302"/>
            <ac:graphicFrameMk id="8" creationId="{DDD26255-430D-4A1A-B034-DFDF7D42F0B6}"/>
          </ac:graphicFrameMkLst>
        </pc:graphicFrameChg>
        <pc:picChg chg="add del mod">
          <ac:chgData name="Albert Marie Ludmilla Buteau" userId="f85b8fa9-0577-439a-9215-8178efdeb853" providerId="ADAL" clId="{57A2BEE2-7FBC-49D8-8C92-4C3C60DA0F30}" dt="2024-06-26T01:05:12.120" v="2175" actId="21"/>
          <ac:picMkLst>
            <pc:docMk/>
            <pc:sldMk cId="3551176923" sldId="302"/>
            <ac:picMk id="4" creationId="{C54FCAE8-B3D3-C74D-4231-91DA560B110B}"/>
          </ac:picMkLst>
        </pc:picChg>
        <pc:picChg chg="mod">
          <ac:chgData name="Albert Marie Ludmilla Buteau" userId="f85b8fa9-0577-439a-9215-8178efdeb853" providerId="ADAL" clId="{57A2BEE2-7FBC-49D8-8C92-4C3C60DA0F30}" dt="2024-06-25T00:33:33.517" v="596" actId="1076"/>
          <ac:picMkLst>
            <pc:docMk/>
            <pc:sldMk cId="3551176923" sldId="302"/>
            <ac:picMk id="11" creationId="{8833D704-9035-259D-3463-A6D166869DEB}"/>
          </ac:picMkLst>
        </pc:picChg>
      </pc:sldChg>
      <pc:sldChg chg="addSp delSp modSp del mod ord">
        <pc:chgData name="Albert Marie Ludmilla Buteau" userId="f85b8fa9-0577-439a-9215-8178efdeb853" providerId="ADAL" clId="{57A2BEE2-7FBC-49D8-8C92-4C3C60DA0F30}" dt="2024-06-25T00:39:12.017" v="613" actId="47"/>
        <pc:sldMkLst>
          <pc:docMk/>
          <pc:sldMk cId="1190176039" sldId="304"/>
        </pc:sldMkLst>
        <pc:spChg chg="mod">
          <ac:chgData name="Albert Marie Ludmilla Buteau" userId="f85b8fa9-0577-439a-9215-8178efdeb853" providerId="ADAL" clId="{57A2BEE2-7FBC-49D8-8C92-4C3C60DA0F30}" dt="2024-06-25T00:38:47.598" v="612" actId="403"/>
          <ac:spMkLst>
            <pc:docMk/>
            <pc:sldMk cId="1190176039" sldId="304"/>
            <ac:spMk id="2" creationId="{693DB9C5-F48C-4427-8005-E885AF63829C}"/>
          </ac:spMkLst>
        </pc:spChg>
        <pc:spChg chg="add mod">
          <ac:chgData name="Albert Marie Ludmilla Buteau" userId="f85b8fa9-0577-439a-9215-8178efdeb853" providerId="ADAL" clId="{57A2BEE2-7FBC-49D8-8C92-4C3C60DA0F30}" dt="2024-06-25T00:38:15.657" v="606" actId="14100"/>
          <ac:spMkLst>
            <pc:docMk/>
            <pc:sldMk cId="1190176039" sldId="304"/>
            <ac:spMk id="4" creationId="{22C8E21F-D09D-8C11-24F6-18F786316901}"/>
          </ac:spMkLst>
        </pc:spChg>
        <pc:spChg chg="del">
          <ac:chgData name="Albert Marie Ludmilla Buteau" userId="f85b8fa9-0577-439a-9215-8178efdeb853" providerId="ADAL" clId="{57A2BEE2-7FBC-49D8-8C92-4C3C60DA0F30}" dt="2024-06-25T00:29:48.552" v="510" actId="21"/>
          <ac:spMkLst>
            <pc:docMk/>
            <pc:sldMk cId="1190176039" sldId="304"/>
            <ac:spMk id="6" creationId="{9243821F-320C-78EC-7840-5881B6F19257}"/>
          </ac:spMkLst>
        </pc:spChg>
        <pc:picChg chg="add del mod">
          <ac:chgData name="Albert Marie Ludmilla Buteau" userId="f85b8fa9-0577-439a-9215-8178efdeb853" providerId="ADAL" clId="{57A2BEE2-7FBC-49D8-8C92-4C3C60DA0F30}" dt="2024-06-25T00:37:19.592" v="600" actId="1076"/>
          <ac:picMkLst>
            <pc:docMk/>
            <pc:sldMk cId="1190176039" sldId="304"/>
            <ac:picMk id="5" creationId="{ED5D719B-134C-CF0F-74A3-47DEBEF4CBFF}"/>
          </ac:picMkLst>
        </pc:picChg>
      </pc:sldChg>
      <pc:sldChg chg="addSp delSp modSp mod modTransition">
        <pc:chgData name="Albert Marie Ludmilla Buteau" userId="f85b8fa9-0577-439a-9215-8178efdeb853" providerId="ADAL" clId="{57A2BEE2-7FBC-49D8-8C92-4C3C60DA0F30}" dt="2024-06-25T01:24:29.870" v="1504" actId="14861"/>
        <pc:sldMkLst>
          <pc:docMk/>
          <pc:sldMk cId="158360933" sldId="305"/>
        </pc:sldMkLst>
        <pc:spChg chg="del">
          <ac:chgData name="Albert Marie Ludmilla Buteau" userId="f85b8fa9-0577-439a-9215-8178efdeb853" providerId="ADAL" clId="{57A2BEE2-7FBC-49D8-8C92-4C3C60DA0F30}" dt="2024-06-25T00:06:12.961" v="24"/>
          <ac:spMkLst>
            <pc:docMk/>
            <pc:sldMk cId="158360933" sldId="305"/>
            <ac:spMk id="6" creationId="{054CF58D-6E7B-8A17-2127-73D7103D84FD}"/>
          </ac:spMkLst>
        </pc:spChg>
        <pc:spChg chg="mod">
          <ac:chgData name="Albert Marie Ludmilla Buteau" userId="f85b8fa9-0577-439a-9215-8178efdeb853" providerId="ADAL" clId="{57A2BEE2-7FBC-49D8-8C92-4C3C60DA0F30}" dt="2024-06-25T01:24:29.870" v="1504" actId="14861"/>
          <ac:spMkLst>
            <pc:docMk/>
            <pc:sldMk cId="158360933" sldId="305"/>
            <ac:spMk id="534" creationId="{00000000-0000-0000-0000-000000000000}"/>
          </ac:spMkLst>
        </pc:spChg>
        <pc:picChg chg="add mod">
          <ac:chgData name="Albert Marie Ludmilla Buteau" userId="f85b8fa9-0577-439a-9215-8178efdeb853" providerId="ADAL" clId="{57A2BEE2-7FBC-49D8-8C92-4C3C60DA0F30}" dt="2024-06-25T00:06:12.961" v="24"/>
          <ac:picMkLst>
            <pc:docMk/>
            <pc:sldMk cId="158360933" sldId="305"/>
            <ac:picMk id="5124" creationId="{A7AA719B-7E10-771A-5B7F-DD0B508B491A}"/>
          </ac:picMkLst>
        </pc:picChg>
      </pc:sldChg>
      <pc:sldChg chg="modTransition">
        <pc:chgData name="Albert Marie Ludmilla Buteau" userId="f85b8fa9-0577-439a-9215-8178efdeb853" providerId="ADAL" clId="{57A2BEE2-7FBC-49D8-8C92-4C3C60DA0F30}" dt="2024-06-25T01:09:16.234" v="1354"/>
        <pc:sldMkLst>
          <pc:docMk/>
          <pc:sldMk cId="3260176443" sldId="306"/>
        </pc:sldMkLst>
      </pc:sldChg>
      <pc:sldChg chg="modSp mod modTransition">
        <pc:chgData name="Albert Marie Ludmilla Buteau" userId="f85b8fa9-0577-439a-9215-8178efdeb853" providerId="ADAL" clId="{57A2BEE2-7FBC-49D8-8C92-4C3C60DA0F30}" dt="2024-06-25T01:37:49.232" v="1608" actId="20577"/>
        <pc:sldMkLst>
          <pc:docMk/>
          <pc:sldMk cId="3734167373" sldId="307"/>
        </pc:sldMkLst>
        <pc:spChg chg="mod">
          <ac:chgData name="Albert Marie Ludmilla Buteau" userId="f85b8fa9-0577-439a-9215-8178efdeb853" providerId="ADAL" clId="{57A2BEE2-7FBC-49D8-8C92-4C3C60DA0F30}" dt="2024-06-25T01:37:49.232" v="1608" actId="20577"/>
          <ac:spMkLst>
            <pc:docMk/>
            <pc:sldMk cId="3734167373" sldId="307"/>
            <ac:spMk id="9" creationId="{A0B6DA11-B0F4-4458-7E5F-6181A706C104}"/>
          </ac:spMkLst>
        </pc:spChg>
        <pc:spChg chg="mod">
          <ac:chgData name="Albert Marie Ludmilla Buteau" userId="f85b8fa9-0577-439a-9215-8178efdeb853" providerId="ADAL" clId="{57A2BEE2-7FBC-49D8-8C92-4C3C60DA0F30}" dt="2024-06-25T01:37:22.795" v="1584" actId="20577"/>
          <ac:spMkLst>
            <pc:docMk/>
            <pc:sldMk cId="3734167373" sldId="307"/>
            <ac:spMk id="506" creationId="{00000000-0000-0000-0000-000000000000}"/>
          </ac:spMkLst>
        </pc:spChg>
      </pc:sldChg>
      <pc:sldChg chg="delSp modSp mod modTransition">
        <pc:chgData name="Albert Marie Ludmilla Buteau" userId="f85b8fa9-0577-439a-9215-8178efdeb853" providerId="ADAL" clId="{57A2BEE2-7FBC-49D8-8C92-4C3C60DA0F30}" dt="2024-06-25T01:38:32.924" v="1610" actId="20577"/>
        <pc:sldMkLst>
          <pc:docMk/>
          <pc:sldMk cId="4073359219" sldId="308"/>
        </pc:sldMkLst>
        <pc:spChg chg="mod">
          <ac:chgData name="Albert Marie Ludmilla Buteau" userId="f85b8fa9-0577-439a-9215-8178efdeb853" providerId="ADAL" clId="{57A2BEE2-7FBC-49D8-8C92-4C3C60DA0F30}" dt="2024-06-25T01:38:32.924" v="1610" actId="20577"/>
          <ac:spMkLst>
            <pc:docMk/>
            <pc:sldMk cId="4073359219" sldId="308"/>
            <ac:spMk id="506" creationId="{00000000-0000-0000-0000-000000000000}"/>
          </ac:spMkLst>
        </pc:spChg>
        <pc:spChg chg="del">
          <ac:chgData name="Albert Marie Ludmilla Buteau" userId="f85b8fa9-0577-439a-9215-8178efdeb853" providerId="ADAL" clId="{57A2BEE2-7FBC-49D8-8C92-4C3C60DA0F30}" dt="2024-06-25T01:29:41.654" v="1535" actId="478"/>
          <ac:spMkLst>
            <pc:docMk/>
            <pc:sldMk cId="4073359219" sldId="308"/>
            <ac:spMk id="508" creationId="{00000000-0000-0000-0000-000000000000}"/>
          </ac:spMkLst>
        </pc:spChg>
        <pc:picChg chg="mod">
          <ac:chgData name="Albert Marie Ludmilla Buteau" userId="f85b8fa9-0577-439a-9215-8178efdeb853" providerId="ADAL" clId="{57A2BEE2-7FBC-49D8-8C92-4C3C60DA0F30}" dt="2024-06-25T01:29:35.125" v="1534" actId="14100"/>
          <ac:picMkLst>
            <pc:docMk/>
            <pc:sldMk cId="4073359219" sldId="308"/>
            <ac:picMk id="3" creationId="{D35BEBF0-F4AB-CAB6-D594-BC757A629F35}"/>
          </ac:picMkLst>
        </pc:picChg>
      </pc:sldChg>
      <pc:sldChg chg="addSp modSp mod modTransition">
        <pc:chgData name="Albert Marie Ludmilla Buteau" userId="f85b8fa9-0577-439a-9215-8178efdeb853" providerId="ADAL" clId="{57A2BEE2-7FBC-49D8-8C92-4C3C60DA0F30}" dt="2024-06-25T01:41:24.526" v="1655" actId="20577"/>
        <pc:sldMkLst>
          <pc:docMk/>
          <pc:sldMk cId="1387879407" sldId="309"/>
        </pc:sldMkLst>
        <pc:spChg chg="mod">
          <ac:chgData name="Albert Marie Ludmilla Buteau" userId="f85b8fa9-0577-439a-9215-8178efdeb853" providerId="ADAL" clId="{57A2BEE2-7FBC-49D8-8C92-4C3C60DA0F30}" dt="2024-06-25T01:41:24.526" v="1655" actId="20577"/>
          <ac:spMkLst>
            <pc:docMk/>
            <pc:sldMk cId="1387879407" sldId="309"/>
            <ac:spMk id="2" creationId="{EEB676F9-C033-0969-E630-28D9BBEA293A}"/>
          </ac:spMkLst>
        </pc:spChg>
        <pc:picChg chg="add mod">
          <ac:chgData name="Albert Marie Ludmilla Buteau" userId="f85b8fa9-0577-439a-9215-8178efdeb853" providerId="ADAL" clId="{57A2BEE2-7FBC-49D8-8C92-4C3C60DA0F30}" dt="2024-06-25T01:28:36.594" v="1520"/>
          <ac:picMkLst>
            <pc:docMk/>
            <pc:sldMk cId="1387879407" sldId="309"/>
            <ac:picMk id="3" creationId="{40152ABF-4291-05AD-E57D-8C5CDB83F193}"/>
          </ac:picMkLst>
        </pc:picChg>
        <pc:picChg chg="mod">
          <ac:chgData name="Albert Marie Ludmilla Buteau" userId="f85b8fa9-0577-439a-9215-8178efdeb853" providerId="ADAL" clId="{57A2BEE2-7FBC-49D8-8C92-4C3C60DA0F30}" dt="2024-06-25T01:28:54.221" v="1526" actId="14100"/>
          <ac:picMkLst>
            <pc:docMk/>
            <pc:sldMk cId="1387879407" sldId="309"/>
            <ac:picMk id="6" creationId="{313CF741-C755-50CF-82FC-4743E46EC028}"/>
          </ac:picMkLst>
        </pc:picChg>
      </pc:sldChg>
      <pc:sldChg chg="addSp modSp mod modTransition">
        <pc:chgData name="Albert Marie Ludmilla Buteau" userId="f85b8fa9-0577-439a-9215-8178efdeb853" providerId="ADAL" clId="{57A2BEE2-7FBC-49D8-8C92-4C3C60DA0F30}" dt="2024-06-25T01:42:30.912" v="1665" actId="20577"/>
        <pc:sldMkLst>
          <pc:docMk/>
          <pc:sldMk cId="1720853640" sldId="310"/>
        </pc:sldMkLst>
        <pc:spChg chg="mod">
          <ac:chgData name="Albert Marie Ludmilla Buteau" userId="f85b8fa9-0577-439a-9215-8178efdeb853" providerId="ADAL" clId="{57A2BEE2-7FBC-49D8-8C92-4C3C60DA0F30}" dt="2024-06-25T01:42:30.912" v="1665" actId="20577"/>
          <ac:spMkLst>
            <pc:docMk/>
            <pc:sldMk cId="1720853640" sldId="310"/>
            <ac:spMk id="3" creationId="{AFC6DFE8-C326-FBB5-12F1-2CB1A341ED9C}"/>
          </ac:spMkLst>
        </pc:spChg>
        <pc:picChg chg="add mod">
          <ac:chgData name="Albert Marie Ludmilla Buteau" userId="f85b8fa9-0577-439a-9215-8178efdeb853" providerId="ADAL" clId="{57A2BEE2-7FBC-49D8-8C92-4C3C60DA0F30}" dt="2024-06-25T01:28:31.211" v="1519"/>
          <ac:picMkLst>
            <pc:docMk/>
            <pc:sldMk cId="1720853640" sldId="310"/>
            <ac:picMk id="2" creationId="{579F5865-545A-4ECC-AFBB-5959D28D6DDE}"/>
          </ac:picMkLst>
        </pc:picChg>
      </pc:sldChg>
      <pc:sldChg chg="addSp modSp mod modTransition">
        <pc:chgData name="Albert Marie Ludmilla Buteau" userId="f85b8fa9-0577-439a-9215-8178efdeb853" providerId="ADAL" clId="{57A2BEE2-7FBC-49D8-8C92-4C3C60DA0F30}" dt="2024-06-25T01:28:27.027" v="1518"/>
        <pc:sldMkLst>
          <pc:docMk/>
          <pc:sldMk cId="2124035270" sldId="311"/>
        </pc:sldMkLst>
        <pc:spChg chg="mod">
          <ac:chgData name="Albert Marie Ludmilla Buteau" userId="f85b8fa9-0577-439a-9215-8178efdeb853" providerId="ADAL" clId="{57A2BEE2-7FBC-49D8-8C92-4C3C60DA0F30}" dt="2024-06-25T01:24:11.340" v="1502" actId="2711"/>
          <ac:spMkLst>
            <pc:docMk/>
            <pc:sldMk cId="2124035270" sldId="311"/>
            <ac:spMk id="4" creationId="{012DD7A8-8DAD-B999-A445-4152180D6D98}"/>
          </ac:spMkLst>
        </pc:spChg>
        <pc:picChg chg="add mod">
          <ac:chgData name="Albert Marie Ludmilla Buteau" userId="f85b8fa9-0577-439a-9215-8178efdeb853" providerId="ADAL" clId="{57A2BEE2-7FBC-49D8-8C92-4C3C60DA0F30}" dt="2024-06-25T01:28:27.027" v="1518"/>
          <ac:picMkLst>
            <pc:docMk/>
            <pc:sldMk cId="2124035270" sldId="311"/>
            <ac:picMk id="3" creationId="{AFD17B0A-BE7D-D73A-2FBB-9ABDF1A705DF}"/>
          </ac:picMkLst>
        </pc:picChg>
      </pc:sldChg>
      <pc:sldChg chg="modSp mod modTransition modAnim">
        <pc:chgData name="Albert Marie Ludmilla Buteau" userId="f85b8fa9-0577-439a-9215-8178efdeb853" providerId="ADAL" clId="{57A2BEE2-7FBC-49D8-8C92-4C3C60DA0F30}" dt="2024-06-25T23:13:40.667" v="2167"/>
        <pc:sldMkLst>
          <pc:docMk/>
          <pc:sldMk cId="3886864222" sldId="312"/>
        </pc:sldMkLst>
        <pc:spChg chg="mod">
          <ac:chgData name="Albert Marie Ludmilla Buteau" userId="f85b8fa9-0577-439a-9215-8178efdeb853" providerId="ADAL" clId="{57A2BEE2-7FBC-49D8-8C92-4C3C60DA0F30}" dt="2024-06-25T01:34:38.291" v="1572" actId="1076"/>
          <ac:spMkLst>
            <pc:docMk/>
            <pc:sldMk cId="3886864222" sldId="312"/>
            <ac:spMk id="2" creationId="{143E6511-9231-3C89-2472-C9621DFB74C2}"/>
          </ac:spMkLst>
        </pc:spChg>
        <pc:spChg chg="mod">
          <ac:chgData name="Albert Marie Ludmilla Buteau" userId="f85b8fa9-0577-439a-9215-8178efdeb853" providerId="ADAL" clId="{57A2BEE2-7FBC-49D8-8C92-4C3C60DA0F30}" dt="2024-06-25T23:11:57.133" v="2154" actId="1076"/>
          <ac:spMkLst>
            <pc:docMk/>
            <pc:sldMk cId="3886864222" sldId="312"/>
            <ac:spMk id="5" creationId="{32AFC99B-38B6-11D6-5165-4700D01783A2}"/>
          </ac:spMkLst>
        </pc:spChg>
        <pc:spChg chg="mod">
          <ac:chgData name="Albert Marie Ludmilla Buteau" userId="f85b8fa9-0577-439a-9215-8178efdeb853" providerId="ADAL" clId="{57A2BEE2-7FBC-49D8-8C92-4C3C60DA0F30}" dt="2024-06-25T23:12:04.090" v="2157" actId="1076"/>
          <ac:spMkLst>
            <pc:docMk/>
            <pc:sldMk cId="3886864222" sldId="312"/>
            <ac:spMk id="6" creationId="{99E63C46-0E7C-69FD-6AD0-94373479D857}"/>
          </ac:spMkLst>
        </pc:spChg>
        <pc:picChg chg="mod">
          <ac:chgData name="Albert Marie Ludmilla Buteau" userId="f85b8fa9-0577-439a-9215-8178efdeb853" providerId="ADAL" clId="{57A2BEE2-7FBC-49D8-8C92-4C3C60DA0F30}" dt="2024-06-25T23:12:01.548" v="2156" actId="1076"/>
          <ac:picMkLst>
            <pc:docMk/>
            <pc:sldMk cId="3886864222" sldId="312"/>
            <ac:picMk id="1026" creationId="{6198CB3F-4087-EA51-F6E8-0DAD1D770867}"/>
          </ac:picMkLst>
        </pc:picChg>
        <pc:picChg chg="mod">
          <ac:chgData name="Albert Marie Ludmilla Buteau" userId="f85b8fa9-0577-439a-9215-8178efdeb853" providerId="ADAL" clId="{57A2BEE2-7FBC-49D8-8C92-4C3C60DA0F30}" dt="2024-06-25T23:12:06.127" v="2158" actId="1076"/>
          <ac:picMkLst>
            <pc:docMk/>
            <pc:sldMk cId="3886864222" sldId="312"/>
            <ac:picMk id="1028" creationId="{58F02F44-664B-C411-574A-A46BCEBEFF20}"/>
          </ac:picMkLst>
        </pc:picChg>
      </pc:sldChg>
      <pc:sldChg chg="modSp mod modTransition">
        <pc:chgData name="Albert Marie Ludmilla Buteau" userId="f85b8fa9-0577-439a-9215-8178efdeb853" providerId="ADAL" clId="{57A2BEE2-7FBC-49D8-8C92-4C3C60DA0F30}" dt="2024-06-25T01:46:41.571" v="1766" actId="2711"/>
        <pc:sldMkLst>
          <pc:docMk/>
          <pc:sldMk cId="2875331344" sldId="314"/>
        </pc:sldMkLst>
        <pc:spChg chg="mod">
          <ac:chgData name="Albert Marie Ludmilla Buteau" userId="f85b8fa9-0577-439a-9215-8178efdeb853" providerId="ADAL" clId="{57A2BEE2-7FBC-49D8-8C92-4C3C60DA0F30}" dt="2024-06-25T01:46:41.571" v="1766" actId="2711"/>
          <ac:spMkLst>
            <pc:docMk/>
            <pc:sldMk cId="2875331344" sldId="314"/>
            <ac:spMk id="506" creationId="{00000000-0000-0000-0000-000000000000}"/>
          </ac:spMkLst>
        </pc:spChg>
      </pc:sldChg>
      <pc:sldChg chg="del">
        <pc:chgData name="Albert Marie Ludmilla Buteau" userId="f85b8fa9-0577-439a-9215-8178efdeb853" providerId="ADAL" clId="{57A2BEE2-7FBC-49D8-8C92-4C3C60DA0F30}" dt="2024-06-25T00:42:26.927" v="637" actId="47"/>
        <pc:sldMkLst>
          <pc:docMk/>
          <pc:sldMk cId="3320194416" sldId="315"/>
        </pc:sldMkLst>
      </pc:sldChg>
      <pc:sldChg chg="addSp delSp modSp del mod">
        <pc:chgData name="Albert Marie Ludmilla Buteau" userId="f85b8fa9-0577-439a-9215-8178efdeb853" providerId="ADAL" clId="{57A2BEE2-7FBC-49D8-8C92-4C3C60DA0F30}" dt="2024-06-25T00:53:54.179" v="1002" actId="47"/>
        <pc:sldMkLst>
          <pc:docMk/>
          <pc:sldMk cId="2579037957" sldId="316"/>
        </pc:sldMkLst>
        <pc:spChg chg="add mod">
          <ac:chgData name="Albert Marie Ludmilla Buteau" userId="f85b8fa9-0577-439a-9215-8178efdeb853" providerId="ADAL" clId="{57A2BEE2-7FBC-49D8-8C92-4C3C60DA0F30}" dt="2024-06-25T00:52:22.933" v="947" actId="207"/>
          <ac:spMkLst>
            <pc:docMk/>
            <pc:sldMk cId="2579037957" sldId="316"/>
            <ac:spMk id="5" creationId="{2E9F8D34-B358-CE3E-4669-DF037519A666}"/>
          </ac:spMkLst>
        </pc:spChg>
        <pc:spChg chg="mod">
          <ac:chgData name="Albert Marie Ludmilla Buteau" userId="f85b8fa9-0577-439a-9215-8178efdeb853" providerId="ADAL" clId="{57A2BEE2-7FBC-49D8-8C92-4C3C60DA0F30}" dt="2024-06-25T00:43:48.046" v="709" actId="122"/>
          <ac:spMkLst>
            <pc:docMk/>
            <pc:sldMk cId="2579037957" sldId="316"/>
            <ac:spMk id="506" creationId="{00000000-0000-0000-0000-000000000000}"/>
          </ac:spMkLst>
        </pc:spChg>
        <pc:spChg chg="mod">
          <ac:chgData name="Albert Marie Ludmilla Buteau" userId="f85b8fa9-0577-439a-9215-8178efdeb853" providerId="ADAL" clId="{57A2BEE2-7FBC-49D8-8C92-4C3C60DA0F30}" dt="2024-06-25T00:43:56.691" v="710" actId="14100"/>
          <ac:spMkLst>
            <pc:docMk/>
            <pc:sldMk cId="2579037957" sldId="316"/>
            <ac:spMk id="507" creationId="{00000000-0000-0000-0000-000000000000}"/>
          </ac:spMkLst>
        </pc:spChg>
        <pc:graphicFrameChg chg="mod">
          <ac:chgData name="Albert Marie Ludmilla Buteau" userId="f85b8fa9-0577-439a-9215-8178efdeb853" providerId="ADAL" clId="{57A2BEE2-7FBC-49D8-8C92-4C3C60DA0F30}" dt="2024-06-25T00:48:30.314" v="728" actId="14100"/>
          <ac:graphicFrameMkLst>
            <pc:docMk/>
            <pc:sldMk cId="2579037957" sldId="316"/>
            <ac:graphicFrameMk id="2" creationId="{FDB977CF-501B-0F9E-0D1C-59CF0EA4E6ED}"/>
          </ac:graphicFrameMkLst>
        </pc:graphicFrameChg>
        <pc:graphicFrameChg chg="add del mod">
          <ac:chgData name="Albert Marie Ludmilla Buteau" userId="f85b8fa9-0577-439a-9215-8178efdeb853" providerId="ADAL" clId="{57A2BEE2-7FBC-49D8-8C92-4C3C60DA0F30}" dt="2024-06-25T00:50:26.040" v="731" actId="478"/>
          <ac:graphicFrameMkLst>
            <pc:docMk/>
            <pc:sldMk cId="2579037957" sldId="316"/>
            <ac:graphicFrameMk id="3" creationId="{00000000-0008-0000-0100-000002000000}"/>
          </ac:graphicFrameMkLst>
        </pc:graphicFrameChg>
      </pc:sldChg>
      <pc:sldChg chg="modSp mod modTransition">
        <pc:chgData name="Albert Marie Ludmilla Buteau" userId="f85b8fa9-0577-439a-9215-8178efdeb853" providerId="ADAL" clId="{57A2BEE2-7FBC-49D8-8C92-4C3C60DA0F30}" dt="2024-06-25T01:55:40.063" v="1958" actId="20577"/>
        <pc:sldMkLst>
          <pc:docMk/>
          <pc:sldMk cId="1057684187" sldId="317"/>
        </pc:sldMkLst>
        <pc:spChg chg="mod">
          <ac:chgData name="Albert Marie Ludmilla Buteau" userId="f85b8fa9-0577-439a-9215-8178efdeb853" providerId="ADAL" clId="{57A2BEE2-7FBC-49D8-8C92-4C3C60DA0F30}" dt="2024-06-25T01:55:40.063" v="1958" actId="20577"/>
          <ac:spMkLst>
            <pc:docMk/>
            <pc:sldMk cId="1057684187" sldId="317"/>
            <ac:spMk id="2" creationId="{499E561B-F02A-8B4A-EAEC-B78780715F27}"/>
          </ac:spMkLst>
        </pc:spChg>
      </pc:sldChg>
      <pc:sldChg chg="modSp mod ord modTransition modAnim delCm modCm">
        <pc:chgData name="Albert Marie Ludmilla Buteau" userId="f85b8fa9-0577-439a-9215-8178efdeb853" providerId="ADAL" clId="{57A2BEE2-7FBC-49D8-8C92-4C3C60DA0F30}" dt="2024-06-25T01:58:53.580" v="2058" actId="20577"/>
        <pc:sldMkLst>
          <pc:docMk/>
          <pc:sldMk cId="3832911520" sldId="318"/>
        </pc:sldMkLst>
        <pc:spChg chg="mod">
          <ac:chgData name="Albert Marie Ludmilla Buteau" userId="f85b8fa9-0577-439a-9215-8178efdeb853" providerId="ADAL" clId="{57A2BEE2-7FBC-49D8-8C92-4C3C60DA0F30}" dt="2024-06-25T01:58:53.580" v="2058" actId="20577"/>
          <ac:spMkLst>
            <pc:docMk/>
            <pc:sldMk cId="3832911520" sldId="318"/>
            <ac:spMk id="2" creationId="{116C3390-2ECC-D85E-1A12-B2DE1D9FF036}"/>
          </ac:spMkLst>
        </pc:spChg>
      </pc:sldChg>
      <pc:sldChg chg="addSp delSp modSp mod modTransition">
        <pc:chgData name="Albert Marie Ludmilla Buteau" userId="f85b8fa9-0577-439a-9215-8178efdeb853" providerId="ADAL" clId="{57A2BEE2-7FBC-49D8-8C92-4C3C60DA0F30}" dt="2024-06-26T01:13:45.642" v="2454" actId="478"/>
        <pc:sldMkLst>
          <pc:docMk/>
          <pc:sldMk cId="2530386199" sldId="319"/>
        </pc:sldMkLst>
        <pc:picChg chg="add del mod">
          <ac:chgData name="Albert Marie Ludmilla Buteau" userId="f85b8fa9-0577-439a-9215-8178efdeb853" providerId="ADAL" clId="{57A2BEE2-7FBC-49D8-8C92-4C3C60DA0F30}" dt="2024-06-26T01:13:45.642" v="2454" actId="478"/>
          <ac:picMkLst>
            <pc:docMk/>
            <pc:sldMk cId="2530386199" sldId="319"/>
            <ac:picMk id="2" creationId="{C54FCAE8-B3D3-C74D-4231-91DA560B110B}"/>
          </ac:picMkLst>
        </pc:picChg>
        <pc:picChg chg="mod">
          <ac:chgData name="Albert Marie Ludmilla Buteau" userId="f85b8fa9-0577-439a-9215-8178efdeb853" providerId="ADAL" clId="{57A2BEE2-7FBC-49D8-8C92-4C3C60DA0F30}" dt="2024-06-25T01:07:18.840" v="1353" actId="1076"/>
          <ac:picMkLst>
            <pc:docMk/>
            <pc:sldMk cId="2530386199" sldId="319"/>
            <ac:picMk id="2050" creationId="{42ABA663-EE4B-8A63-9406-14F329E49DC4}"/>
          </ac:picMkLst>
        </pc:picChg>
      </pc:sldChg>
      <pc:sldChg chg="modSp mod ord modTransition">
        <pc:chgData name="Albert Marie Ludmilla Buteau" userId="f85b8fa9-0577-439a-9215-8178efdeb853" providerId="ADAL" clId="{57A2BEE2-7FBC-49D8-8C92-4C3C60DA0F30}" dt="2024-06-25T23:11:19.782" v="2151"/>
        <pc:sldMkLst>
          <pc:docMk/>
          <pc:sldMk cId="2452906402" sldId="321"/>
        </pc:sldMkLst>
        <pc:spChg chg="mod">
          <ac:chgData name="Albert Marie Ludmilla Buteau" userId="f85b8fa9-0577-439a-9215-8178efdeb853" providerId="ADAL" clId="{57A2BEE2-7FBC-49D8-8C92-4C3C60DA0F30}" dt="2024-06-25T00:19:50.663" v="213"/>
          <ac:spMkLst>
            <pc:docMk/>
            <pc:sldMk cId="2452906402" sldId="321"/>
            <ac:spMk id="4" creationId="{A28773A5-0692-1837-B20E-058BF152284E}"/>
          </ac:spMkLst>
        </pc:spChg>
        <pc:graphicFrameChg chg="mod">
          <ac:chgData name="Albert Marie Ludmilla Buteau" userId="f85b8fa9-0577-439a-9215-8178efdeb853" providerId="ADAL" clId="{57A2BEE2-7FBC-49D8-8C92-4C3C60DA0F30}" dt="2024-06-25T00:20:26.999" v="215" actId="20577"/>
          <ac:graphicFrameMkLst>
            <pc:docMk/>
            <pc:sldMk cId="2452906402" sldId="321"/>
            <ac:graphicFrameMk id="5" creationId="{00000000-0008-0000-0200-000002000000}"/>
          </ac:graphicFrameMkLst>
        </pc:graphicFrameChg>
      </pc:sldChg>
      <pc:sldChg chg="delSp modSp del mod delAnim modAnim">
        <pc:chgData name="Albert Marie Ludmilla Buteau" userId="f85b8fa9-0577-439a-9215-8178efdeb853" providerId="ADAL" clId="{57A2BEE2-7FBC-49D8-8C92-4C3C60DA0F30}" dt="2024-06-25T00:15:04.961" v="178" actId="47"/>
        <pc:sldMkLst>
          <pc:docMk/>
          <pc:sldMk cId="3251191071" sldId="322"/>
        </pc:sldMkLst>
        <pc:spChg chg="del mod">
          <ac:chgData name="Albert Marie Ludmilla Buteau" userId="f85b8fa9-0577-439a-9215-8178efdeb853" providerId="ADAL" clId="{57A2BEE2-7FBC-49D8-8C92-4C3C60DA0F30}" dt="2024-06-25T00:10:20.185" v="95"/>
          <ac:spMkLst>
            <pc:docMk/>
            <pc:sldMk cId="3251191071" sldId="322"/>
            <ac:spMk id="4" creationId="{A7C4ECBD-EEE2-4058-030E-ECC9206A6FA3}"/>
          </ac:spMkLst>
        </pc:spChg>
        <pc:spChg chg="mod">
          <ac:chgData name="Albert Marie Ludmilla Buteau" userId="f85b8fa9-0577-439a-9215-8178efdeb853" providerId="ADAL" clId="{57A2BEE2-7FBC-49D8-8C92-4C3C60DA0F30}" dt="2024-06-25T00:10:39.198" v="98" actId="21"/>
          <ac:spMkLst>
            <pc:docMk/>
            <pc:sldMk cId="3251191071" sldId="322"/>
            <ac:spMk id="5" creationId="{96B15AE5-7D67-AD64-BCB7-450A1A14CFB9}"/>
          </ac:spMkLst>
        </pc:spChg>
        <pc:spChg chg="mod">
          <ac:chgData name="Albert Marie Ludmilla Buteau" userId="f85b8fa9-0577-439a-9215-8178efdeb853" providerId="ADAL" clId="{57A2BEE2-7FBC-49D8-8C92-4C3C60DA0F30}" dt="2024-06-25T00:10:59.910" v="101" actId="21"/>
          <ac:spMkLst>
            <pc:docMk/>
            <pc:sldMk cId="3251191071" sldId="322"/>
            <ac:spMk id="6" creationId="{305DD118-BB48-D107-A076-194CD5307F4B}"/>
          </ac:spMkLst>
        </pc:spChg>
        <pc:spChg chg="mod">
          <ac:chgData name="Albert Marie Ludmilla Buteau" userId="f85b8fa9-0577-439a-9215-8178efdeb853" providerId="ADAL" clId="{57A2BEE2-7FBC-49D8-8C92-4C3C60DA0F30}" dt="2024-06-25T00:12:10.527" v="114" actId="21"/>
          <ac:spMkLst>
            <pc:docMk/>
            <pc:sldMk cId="3251191071" sldId="322"/>
            <ac:spMk id="8" creationId="{6EEF64B1-90AE-BBCA-05A8-40F37670B9F2}"/>
          </ac:spMkLst>
        </pc:spChg>
        <pc:spChg chg="mod">
          <ac:chgData name="Albert Marie Ludmilla Buteau" userId="f85b8fa9-0577-439a-9215-8178efdeb853" providerId="ADAL" clId="{57A2BEE2-7FBC-49D8-8C92-4C3C60DA0F30}" dt="2024-06-25T00:11:31.678" v="106" actId="21"/>
          <ac:spMkLst>
            <pc:docMk/>
            <pc:sldMk cId="3251191071" sldId="322"/>
            <ac:spMk id="9" creationId="{6D6CC3A3-8CCE-00B1-DE12-7AAED3D108B1}"/>
          </ac:spMkLst>
        </pc:spChg>
      </pc:sldChg>
      <pc:sldChg chg="addSp modSp mod modTransition">
        <pc:chgData name="Albert Marie Ludmilla Buteau" userId="f85b8fa9-0577-439a-9215-8178efdeb853" providerId="ADAL" clId="{57A2BEE2-7FBC-49D8-8C92-4C3C60DA0F30}" dt="2024-06-25T01:50:53.927" v="1864" actId="404"/>
        <pc:sldMkLst>
          <pc:docMk/>
          <pc:sldMk cId="3156591845" sldId="323"/>
        </pc:sldMkLst>
        <pc:spChg chg="mod">
          <ac:chgData name="Albert Marie Ludmilla Buteau" userId="f85b8fa9-0577-439a-9215-8178efdeb853" providerId="ADAL" clId="{57A2BEE2-7FBC-49D8-8C92-4C3C60DA0F30}" dt="2024-06-25T01:50:53.927" v="1864" actId="404"/>
          <ac:spMkLst>
            <pc:docMk/>
            <pc:sldMk cId="3156591845" sldId="323"/>
            <ac:spMk id="4" creationId="{2885FBBE-915F-B4CF-5345-33426F54B284}"/>
          </ac:spMkLst>
        </pc:spChg>
        <pc:spChg chg="mod">
          <ac:chgData name="Albert Marie Ludmilla Buteau" userId="f85b8fa9-0577-439a-9215-8178efdeb853" providerId="ADAL" clId="{57A2BEE2-7FBC-49D8-8C92-4C3C60DA0F30}" dt="2024-06-25T00:42:03.869" v="634" actId="20577"/>
          <ac:spMkLst>
            <pc:docMk/>
            <pc:sldMk cId="3156591845" sldId="323"/>
            <ac:spMk id="7" creationId="{7AEF0860-204A-B908-5BC1-B69175798FAF}"/>
          </ac:spMkLst>
        </pc:spChg>
        <pc:picChg chg="add mod">
          <ac:chgData name="Albert Marie Ludmilla Buteau" userId="f85b8fa9-0577-439a-9215-8178efdeb853" providerId="ADAL" clId="{57A2BEE2-7FBC-49D8-8C92-4C3C60DA0F30}" dt="2024-06-25T01:50:29.380" v="1859" actId="1076"/>
          <ac:picMkLst>
            <pc:docMk/>
            <pc:sldMk cId="3156591845" sldId="323"/>
            <ac:picMk id="2" creationId="{762AC1D9-2F71-1EEC-EDF1-DEA13D30E74A}"/>
          </ac:picMkLst>
        </pc:picChg>
      </pc:sldChg>
      <pc:sldChg chg="modSp mod modTransition modAnim delCm">
        <pc:chgData name="Albert Marie Ludmilla Buteau" userId="f85b8fa9-0577-439a-9215-8178efdeb853" providerId="ADAL" clId="{57A2BEE2-7FBC-49D8-8C92-4C3C60DA0F30}" dt="2024-06-25T01:59:29.589" v="2060" actId="20577"/>
        <pc:sldMkLst>
          <pc:docMk/>
          <pc:sldMk cId="4156854484" sldId="324"/>
        </pc:sldMkLst>
        <pc:spChg chg="mod">
          <ac:chgData name="Albert Marie Ludmilla Buteau" userId="f85b8fa9-0577-439a-9215-8178efdeb853" providerId="ADAL" clId="{57A2BEE2-7FBC-49D8-8C92-4C3C60DA0F30}" dt="2024-06-25T01:59:29.589" v="2060" actId="20577"/>
          <ac:spMkLst>
            <pc:docMk/>
            <pc:sldMk cId="4156854484" sldId="324"/>
            <ac:spMk id="2" creationId="{116C3390-2ECC-D85E-1A12-B2DE1D9FF036}"/>
          </ac:spMkLst>
        </pc:spChg>
      </pc:sldChg>
      <pc:sldChg chg="modSp del">
        <pc:chgData name="Albert Marie Ludmilla Buteau" userId="f85b8fa9-0577-439a-9215-8178efdeb853" providerId="ADAL" clId="{57A2BEE2-7FBC-49D8-8C92-4C3C60DA0F30}" dt="2024-06-25T00:18:32.693" v="206" actId="47"/>
        <pc:sldMkLst>
          <pc:docMk/>
          <pc:sldMk cId="257270011" sldId="325"/>
        </pc:sldMkLst>
        <pc:graphicFrameChg chg="mod">
          <ac:chgData name="Albert Marie Ludmilla Buteau" userId="f85b8fa9-0577-439a-9215-8178efdeb853" providerId="ADAL" clId="{57A2BEE2-7FBC-49D8-8C92-4C3C60DA0F30}" dt="2024-06-25T00:18:27.949" v="205" actId="255"/>
          <ac:graphicFrameMkLst>
            <pc:docMk/>
            <pc:sldMk cId="257270011" sldId="325"/>
            <ac:graphicFrameMk id="5" creationId="{12745340-2910-B73E-7BD2-2733239AA6AA}"/>
          </ac:graphicFrameMkLst>
        </pc:graphicFrameChg>
      </pc:sldChg>
      <pc:sldChg chg="modSp del mod ord">
        <pc:chgData name="Albert Marie Ludmilla Buteau" userId="f85b8fa9-0577-439a-9215-8178efdeb853" providerId="ADAL" clId="{57A2BEE2-7FBC-49D8-8C92-4C3C60DA0F30}" dt="2024-06-25T00:23:24.906" v="242" actId="47"/>
        <pc:sldMkLst>
          <pc:docMk/>
          <pc:sldMk cId="3443742195" sldId="326"/>
        </pc:sldMkLst>
        <pc:spChg chg="mod">
          <ac:chgData name="Albert Marie Ludmilla Buteau" userId="f85b8fa9-0577-439a-9215-8178efdeb853" providerId="ADAL" clId="{57A2BEE2-7FBC-49D8-8C92-4C3C60DA0F30}" dt="2024-06-25T00:07:08.306" v="57" actId="207"/>
          <ac:spMkLst>
            <pc:docMk/>
            <pc:sldMk cId="3443742195" sldId="326"/>
            <ac:spMk id="4" creationId="{1E018851-00AD-11EC-3650-011F3846FBA6}"/>
          </ac:spMkLst>
        </pc:spChg>
      </pc:sldChg>
      <pc:sldChg chg="addSp modSp mod ord modTransition">
        <pc:chgData name="Albert Marie Ludmilla Buteau" userId="f85b8fa9-0577-439a-9215-8178efdeb853" providerId="ADAL" clId="{57A2BEE2-7FBC-49D8-8C92-4C3C60DA0F30}" dt="2024-06-25T01:51:13.858" v="1867" actId="113"/>
        <pc:sldMkLst>
          <pc:docMk/>
          <pc:sldMk cId="363506815" sldId="327"/>
        </pc:sldMkLst>
        <pc:spChg chg="mod">
          <ac:chgData name="Albert Marie Ludmilla Buteau" userId="f85b8fa9-0577-439a-9215-8178efdeb853" providerId="ADAL" clId="{57A2BEE2-7FBC-49D8-8C92-4C3C60DA0F30}" dt="2024-06-25T01:51:13.858" v="1867" actId="113"/>
          <ac:spMkLst>
            <pc:docMk/>
            <pc:sldMk cId="363506815" sldId="327"/>
            <ac:spMk id="4" creationId="{0ABAF4E7-DE7A-C3BE-76C8-7B6F701DBCDD}"/>
          </ac:spMkLst>
        </pc:spChg>
        <pc:spChg chg="add mod">
          <ac:chgData name="Albert Marie Ludmilla Buteau" userId="f85b8fa9-0577-439a-9215-8178efdeb853" providerId="ADAL" clId="{57A2BEE2-7FBC-49D8-8C92-4C3C60DA0F30}" dt="2024-06-25T01:25:45.847" v="1507" actId="1076"/>
          <ac:spMkLst>
            <pc:docMk/>
            <pc:sldMk cId="363506815" sldId="327"/>
            <ac:spMk id="7" creationId="{86335C7F-2647-8B1F-B163-22791ACCB774}"/>
          </ac:spMkLst>
        </pc:spChg>
        <pc:spChg chg="add mod">
          <ac:chgData name="Albert Marie Ludmilla Buteau" userId="f85b8fa9-0577-439a-9215-8178efdeb853" providerId="ADAL" clId="{57A2BEE2-7FBC-49D8-8C92-4C3C60DA0F30}" dt="2024-06-25T00:53:08.390" v="1001" actId="20577"/>
          <ac:spMkLst>
            <pc:docMk/>
            <pc:sldMk cId="363506815" sldId="327"/>
            <ac:spMk id="8" creationId="{D1B3915E-6415-E799-6CDC-E9880914BBD8}"/>
          </ac:spMkLst>
        </pc:spChg>
        <pc:picChg chg="add mod">
          <ac:chgData name="Albert Marie Ludmilla Buteau" userId="f85b8fa9-0577-439a-9215-8178efdeb853" providerId="ADAL" clId="{57A2BEE2-7FBC-49D8-8C92-4C3C60DA0F30}" dt="2024-06-25T01:27:44.476" v="1512"/>
          <ac:picMkLst>
            <pc:docMk/>
            <pc:sldMk cId="363506815" sldId="327"/>
            <ac:picMk id="9" creationId="{C50C9A48-4245-ECA3-6959-CEF84323DA0A}"/>
          </ac:picMkLst>
        </pc:picChg>
      </pc:sldChg>
      <pc:sldChg chg="addSp delSp modSp mod ord modTransition">
        <pc:chgData name="Albert Marie Ludmilla Buteau" userId="f85b8fa9-0577-439a-9215-8178efdeb853" providerId="ADAL" clId="{57A2BEE2-7FBC-49D8-8C92-4C3C60DA0F30}" dt="2024-06-25T01:50:06.618" v="1857" actId="478"/>
        <pc:sldMkLst>
          <pc:docMk/>
          <pc:sldMk cId="1851357391" sldId="328"/>
        </pc:sldMkLst>
        <pc:spChg chg="mod">
          <ac:chgData name="Albert Marie Ludmilla Buteau" userId="f85b8fa9-0577-439a-9215-8178efdeb853" providerId="ADAL" clId="{57A2BEE2-7FBC-49D8-8C92-4C3C60DA0F30}" dt="2024-06-25T01:49:41.651" v="1855" actId="20577"/>
          <ac:spMkLst>
            <pc:docMk/>
            <pc:sldMk cId="1851357391" sldId="328"/>
            <ac:spMk id="4" creationId="{0ABAF4E7-DE7A-C3BE-76C8-7B6F701DBCDD}"/>
          </ac:spMkLst>
        </pc:spChg>
        <pc:spChg chg="add del mod">
          <ac:chgData name="Albert Marie Ludmilla Buteau" userId="f85b8fa9-0577-439a-9215-8178efdeb853" providerId="ADAL" clId="{57A2BEE2-7FBC-49D8-8C92-4C3C60DA0F30}" dt="2024-06-25T01:50:06.618" v="1857" actId="478"/>
          <ac:spMkLst>
            <pc:docMk/>
            <pc:sldMk cId="1851357391" sldId="328"/>
            <ac:spMk id="6" creationId="{FBACAAA4-0036-6A9F-B0CE-FB4125032826}"/>
          </ac:spMkLst>
        </pc:spChg>
        <pc:graphicFrameChg chg="mod">
          <ac:chgData name="Albert Marie Ludmilla Buteau" userId="f85b8fa9-0577-439a-9215-8178efdeb853" providerId="ADAL" clId="{57A2BEE2-7FBC-49D8-8C92-4C3C60DA0F30}" dt="2024-06-25T01:49:02.514" v="1807"/>
          <ac:graphicFrameMkLst>
            <pc:docMk/>
            <pc:sldMk cId="1851357391" sldId="328"/>
            <ac:graphicFrameMk id="2" creationId="{099FCC9B-01A9-0F4A-8D28-794F25956A53}"/>
          </ac:graphicFrameMkLst>
        </pc:graphicFrameChg>
        <pc:graphicFrameChg chg="mod">
          <ac:chgData name="Albert Marie Ludmilla Buteau" userId="f85b8fa9-0577-439a-9215-8178efdeb853" providerId="ADAL" clId="{57A2BEE2-7FBC-49D8-8C92-4C3C60DA0F30}" dt="2024-06-25T01:49:08.830" v="1808"/>
          <ac:graphicFrameMkLst>
            <pc:docMk/>
            <pc:sldMk cId="1851357391" sldId="328"/>
            <ac:graphicFrameMk id="3" creationId="{0A0D6C83-176A-2BE0-A2B0-4CAA75737D15}"/>
          </ac:graphicFrameMkLst>
        </pc:graphicFrameChg>
        <pc:picChg chg="add mod">
          <ac:chgData name="Albert Marie Ludmilla Buteau" userId="f85b8fa9-0577-439a-9215-8178efdeb853" providerId="ADAL" clId="{57A2BEE2-7FBC-49D8-8C92-4C3C60DA0F30}" dt="2024-06-25T01:28:10.730" v="1517" actId="1076"/>
          <ac:picMkLst>
            <pc:docMk/>
            <pc:sldMk cId="1851357391" sldId="328"/>
            <ac:picMk id="7" creationId="{C700696F-707E-FA29-2C56-502B8C7C5F33}"/>
          </ac:picMkLst>
        </pc:picChg>
      </pc:sldChg>
      <pc:sldChg chg="addSp modSp mod modTransition">
        <pc:chgData name="Albert Marie Ludmilla Buteau" userId="f85b8fa9-0577-439a-9215-8178efdeb853" providerId="ADAL" clId="{57A2BEE2-7FBC-49D8-8C92-4C3C60DA0F30}" dt="2024-06-25T23:04:54.569" v="2149" actId="2711"/>
        <pc:sldMkLst>
          <pc:docMk/>
          <pc:sldMk cId="1479356392" sldId="329"/>
        </pc:sldMkLst>
        <pc:spChg chg="add mod">
          <ac:chgData name="Albert Marie Ludmilla Buteau" userId="f85b8fa9-0577-439a-9215-8178efdeb853" providerId="ADAL" clId="{57A2BEE2-7FBC-49D8-8C92-4C3C60DA0F30}" dt="2024-06-25T23:04:54.569" v="2149" actId="2711"/>
          <ac:spMkLst>
            <pc:docMk/>
            <pc:sldMk cId="1479356392" sldId="329"/>
            <ac:spMk id="2" creationId="{085A908B-6347-EC5D-DF25-B616B1833EF7}"/>
          </ac:spMkLst>
        </pc:spChg>
        <pc:spChg chg="mod">
          <ac:chgData name="Albert Marie Ludmilla Buteau" userId="f85b8fa9-0577-439a-9215-8178efdeb853" providerId="ADAL" clId="{57A2BEE2-7FBC-49D8-8C92-4C3C60DA0F30}" dt="2024-06-25T01:29:18.833" v="1530" actId="14100"/>
          <ac:spMkLst>
            <pc:docMk/>
            <pc:sldMk cId="1479356392" sldId="329"/>
            <ac:spMk id="4" creationId="{6B8F3B39-BBDB-C739-7CC6-A363BE5A9916}"/>
          </ac:spMkLst>
        </pc:spChg>
        <pc:spChg chg="mod">
          <ac:chgData name="Albert Marie Ludmilla Buteau" userId="f85b8fa9-0577-439a-9215-8178efdeb853" providerId="ADAL" clId="{57A2BEE2-7FBC-49D8-8C92-4C3C60DA0F30}" dt="2024-06-25T23:03:48.231" v="2062" actId="1076"/>
          <ac:spMkLst>
            <pc:docMk/>
            <pc:sldMk cId="1479356392" sldId="329"/>
            <ac:spMk id="8" creationId="{F09932CD-D15A-5540-5B6D-880D04E1FC6E}"/>
          </ac:spMkLst>
        </pc:spChg>
        <pc:picChg chg="mod">
          <ac:chgData name="Albert Marie Ludmilla Buteau" userId="f85b8fa9-0577-439a-9215-8178efdeb853" providerId="ADAL" clId="{57A2BEE2-7FBC-49D8-8C92-4C3C60DA0F30}" dt="2024-06-25T01:29:21.187" v="1531" actId="1076"/>
          <ac:picMkLst>
            <pc:docMk/>
            <pc:sldMk cId="1479356392" sldId="329"/>
            <ac:picMk id="6" creationId="{10967151-0E91-5EA3-9219-DB61C55B02D3}"/>
          </ac:picMkLst>
        </pc:picChg>
        <pc:picChg chg="add mod">
          <ac:chgData name="Albert Marie Ludmilla Buteau" userId="f85b8fa9-0577-439a-9215-8178efdeb853" providerId="ADAL" clId="{57A2BEE2-7FBC-49D8-8C92-4C3C60DA0F30}" dt="2024-06-25T01:29:25.711" v="1533"/>
          <ac:picMkLst>
            <pc:docMk/>
            <pc:sldMk cId="1479356392" sldId="329"/>
            <ac:picMk id="9" creationId="{57C48602-47F8-7136-2DAE-0FD6628A5C9B}"/>
          </ac:picMkLst>
        </pc:picChg>
      </pc:sldChg>
      <pc:sldChg chg="addSp delSp modSp mod modTransition">
        <pc:chgData name="Albert Marie Ludmilla Buteau" userId="f85b8fa9-0577-439a-9215-8178efdeb853" providerId="ADAL" clId="{57A2BEE2-7FBC-49D8-8C92-4C3C60DA0F30}" dt="2024-06-26T18:11:26.780" v="2479" actId="1076"/>
        <pc:sldMkLst>
          <pc:docMk/>
          <pc:sldMk cId="0" sldId="330"/>
        </pc:sldMkLst>
        <pc:spChg chg="mod">
          <ac:chgData name="Albert Marie Ludmilla Buteau" userId="f85b8fa9-0577-439a-9215-8178efdeb853" providerId="ADAL" clId="{57A2BEE2-7FBC-49D8-8C92-4C3C60DA0F30}" dt="2024-06-26T18:10:34.006" v="2458" actId="1076"/>
          <ac:spMkLst>
            <pc:docMk/>
            <pc:sldMk cId="0" sldId="330"/>
            <ac:spMk id="6" creationId="{3663DCC2-40AB-24B3-DCC9-1924D54CB8C4}"/>
          </ac:spMkLst>
        </pc:spChg>
        <pc:spChg chg="mod">
          <ac:chgData name="Albert Marie Ludmilla Buteau" userId="f85b8fa9-0577-439a-9215-8178efdeb853" providerId="ADAL" clId="{57A2BEE2-7FBC-49D8-8C92-4C3C60DA0F30}" dt="2024-06-26T18:10:34.006" v="2458" actId="1076"/>
          <ac:spMkLst>
            <pc:docMk/>
            <pc:sldMk cId="0" sldId="330"/>
            <ac:spMk id="7" creationId="{99E5FAA9-6CF7-9A83-B491-835A73D45805}"/>
          </ac:spMkLst>
        </pc:spChg>
        <pc:spChg chg="mod">
          <ac:chgData name="Albert Marie Ludmilla Buteau" userId="f85b8fa9-0577-439a-9215-8178efdeb853" providerId="ADAL" clId="{57A2BEE2-7FBC-49D8-8C92-4C3C60DA0F30}" dt="2024-06-25T01:33:53.916" v="1564" actId="120"/>
          <ac:spMkLst>
            <pc:docMk/>
            <pc:sldMk cId="0" sldId="330"/>
            <ac:spMk id="480" creationId="{00000000-0000-0000-0000-000000000000}"/>
          </ac:spMkLst>
        </pc:spChg>
        <pc:grpChg chg="mod">
          <ac:chgData name="Albert Marie Ludmilla Buteau" userId="f85b8fa9-0577-439a-9215-8178efdeb853" providerId="ADAL" clId="{57A2BEE2-7FBC-49D8-8C92-4C3C60DA0F30}" dt="2024-06-26T18:10:34.006" v="2458" actId="1076"/>
          <ac:grpSpMkLst>
            <pc:docMk/>
            <pc:sldMk cId="0" sldId="330"/>
            <ac:grpSpMk id="5" creationId="{AA9467FE-616F-88A5-9D76-09282B7C06F7}"/>
          </ac:grpSpMkLst>
        </pc:grpChg>
        <pc:graphicFrameChg chg="mod modGraphic">
          <ac:chgData name="Albert Marie Ludmilla Buteau" userId="f85b8fa9-0577-439a-9215-8178efdeb853" providerId="ADAL" clId="{57A2BEE2-7FBC-49D8-8C92-4C3C60DA0F30}" dt="2024-06-26T18:11:21.840" v="2477" actId="6549"/>
          <ac:graphicFrameMkLst>
            <pc:docMk/>
            <pc:sldMk cId="0" sldId="330"/>
            <ac:graphicFrameMk id="481" creationId="{00000000-0000-0000-0000-000000000000}"/>
          </ac:graphicFrameMkLst>
        </pc:graphicFrameChg>
        <pc:picChg chg="mod">
          <ac:chgData name="Albert Marie Ludmilla Buteau" userId="f85b8fa9-0577-439a-9215-8178efdeb853" providerId="ADAL" clId="{57A2BEE2-7FBC-49D8-8C92-4C3C60DA0F30}" dt="2024-06-26T18:11:04.483" v="2471" actId="1076"/>
          <ac:picMkLst>
            <pc:docMk/>
            <pc:sldMk cId="0" sldId="330"/>
            <ac:picMk id="2" creationId="{AEB7578B-DF3F-2D87-8E7F-12715799ED26}"/>
          </ac:picMkLst>
        </pc:picChg>
        <pc:picChg chg="mod">
          <ac:chgData name="Albert Marie Ludmilla Buteau" userId="f85b8fa9-0577-439a-9215-8178efdeb853" providerId="ADAL" clId="{57A2BEE2-7FBC-49D8-8C92-4C3C60DA0F30}" dt="2024-06-26T18:10:35.856" v="2459" actId="1076"/>
          <ac:picMkLst>
            <pc:docMk/>
            <pc:sldMk cId="0" sldId="330"/>
            <ac:picMk id="3" creationId="{66B51490-8450-8C00-FAEB-CA93F2CE24E2}"/>
          </ac:picMkLst>
        </pc:picChg>
        <pc:picChg chg="add mod">
          <ac:chgData name="Albert Marie Ludmilla Buteau" userId="f85b8fa9-0577-439a-9215-8178efdeb853" providerId="ADAL" clId="{57A2BEE2-7FBC-49D8-8C92-4C3C60DA0F30}" dt="2024-06-25T01:30:13.008" v="1539"/>
          <ac:picMkLst>
            <pc:docMk/>
            <pc:sldMk cId="0" sldId="330"/>
            <ac:picMk id="4" creationId="{92532996-AD39-4700-3F7E-3296FD500A05}"/>
          </ac:picMkLst>
        </pc:picChg>
        <pc:picChg chg="del mod">
          <ac:chgData name="Albert Marie Ludmilla Buteau" userId="f85b8fa9-0577-439a-9215-8178efdeb853" providerId="ADAL" clId="{57A2BEE2-7FBC-49D8-8C92-4C3C60DA0F30}" dt="2024-06-25T00:16:46.521" v="184" actId="478"/>
          <ac:picMkLst>
            <pc:docMk/>
            <pc:sldMk cId="0" sldId="330"/>
            <ac:picMk id="2052" creationId="{EE6000D8-0066-AE4F-7D53-C0DB26EC13CF}"/>
          </ac:picMkLst>
        </pc:picChg>
        <pc:picChg chg="mod">
          <ac:chgData name="Albert Marie Ludmilla Buteau" userId="f85b8fa9-0577-439a-9215-8178efdeb853" providerId="ADAL" clId="{57A2BEE2-7FBC-49D8-8C92-4C3C60DA0F30}" dt="2024-06-26T18:11:26.780" v="2479" actId="1076"/>
          <ac:picMkLst>
            <pc:docMk/>
            <pc:sldMk cId="0" sldId="330"/>
            <ac:picMk id="2054" creationId="{81733D7A-6248-AFD4-EDDB-6AAF44F14FF2}"/>
          </ac:picMkLst>
        </pc:picChg>
        <pc:picChg chg="del">
          <ac:chgData name="Albert Marie Ludmilla Buteau" userId="f85b8fa9-0577-439a-9215-8178efdeb853" providerId="ADAL" clId="{57A2BEE2-7FBC-49D8-8C92-4C3C60DA0F30}" dt="2024-06-25T00:15:10.756" v="179" actId="478"/>
          <ac:picMkLst>
            <pc:docMk/>
            <pc:sldMk cId="0" sldId="330"/>
            <ac:picMk id="2062" creationId="{4BF61B2A-78D1-C9A0-9CC3-4649F70E87F9}"/>
          </ac:picMkLst>
        </pc:picChg>
        <pc:picChg chg="mod">
          <ac:chgData name="Albert Marie Ludmilla Buteau" userId="f85b8fa9-0577-439a-9215-8178efdeb853" providerId="ADAL" clId="{57A2BEE2-7FBC-49D8-8C92-4C3C60DA0F30}" dt="2024-06-26T18:11:24.958" v="2478" actId="1076"/>
          <ac:picMkLst>
            <pc:docMk/>
            <pc:sldMk cId="0" sldId="330"/>
            <ac:picMk id="4098" creationId="{DFDCCF2A-7556-4311-D9FA-480D2865DC2A}"/>
          </ac:picMkLst>
        </pc:picChg>
      </pc:sldChg>
      <pc:sldChg chg="new del">
        <pc:chgData name="Albert Marie Ludmilla Buteau" userId="f85b8fa9-0577-439a-9215-8178efdeb853" providerId="ADAL" clId="{57A2BEE2-7FBC-49D8-8C92-4C3C60DA0F30}" dt="2024-06-26T01:05:41.029" v="2179" actId="47"/>
        <pc:sldMkLst>
          <pc:docMk/>
          <pc:sldMk cId="2021410412" sldId="331"/>
        </pc:sldMkLst>
      </pc:sldChg>
      <pc:sldChg chg="addSp delSp modSp add mod">
        <pc:chgData name="Albert Marie Ludmilla Buteau" userId="f85b8fa9-0577-439a-9215-8178efdeb853" providerId="ADAL" clId="{57A2BEE2-7FBC-49D8-8C92-4C3C60DA0F30}" dt="2024-06-26T01:14:18.680" v="2455" actId="1076"/>
        <pc:sldMkLst>
          <pc:docMk/>
          <pc:sldMk cId="3039264037" sldId="331"/>
        </pc:sldMkLst>
        <pc:spChg chg="add del">
          <ac:chgData name="Albert Marie Ludmilla Buteau" userId="f85b8fa9-0577-439a-9215-8178efdeb853" providerId="ADAL" clId="{57A2BEE2-7FBC-49D8-8C92-4C3C60DA0F30}" dt="2024-06-26T01:06:40.794" v="2191" actId="478"/>
          <ac:spMkLst>
            <pc:docMk/>
            <pc:sldMk cId="3039264037" sldId="331"/>
            <ac:spMk id="6" creationId="{09C11817-3316-6D3D-17BE-6395702E62CC}"/>
          </ac:spMkLst>
        </pc:spChg>
        <pc:spChg chg="add mod">
          <ac:chgData name="Albert Marie Ludmilla Buteau" userId="f85b8fa9-0577-439a-9215-8178efdeb853" providerId="ADAL" clId="{57A2BEE2-7FBC-49D8-8C92-4C3C60DA0F30}" dt="2024-06-26T01:13:34.128" v="2453" actId="14100"/>
          <ac:spMkLst>
            <pc:docMk/>
            <pc:sldMk cId="3039264037" sldId="331"/>
            <ac:spMk id="7" creationId="{9383B323-7074-CFD3-5D0D-5E50804123D1}"/>
          </ac:spMkLst>
        </pc:spChg>
        <pc:spChg chg="add mod">
          <ac:chgData name="Albert Marie Ludmilla Buteau" userId="f85b8fa9-0577-439a-9215-8178efdeb853" providerId="ADAL" clId="{57A2BEE2-7FBC-49D8-8C92-4C3C60DA0F30}" dt="2024-06-26T01:12:30.350" v="2442" actId="1076"/>
          <ac:spMkLst>
            <pc:docMk/>
            <pc:sldMk cId="3039264037" sldId="331"/>
            <ac:spMk id="8" creationId="{315C6643-3041-F353-8F6F-5F340AFD4D7B}"/>
          </ac:spMkLst>
        </pc:spChg>
        <pc:spChg chg="add mod">
          <ac:chgData name="Albert Marie Ludmilla Buteau" userId="f85b8fa9-0577-439a-9215-8178efdeb853" providerId="ADAL" clId="{57A2BEE2-7FBC-49D8-8C92-4C3C60DA0F30}" dt="2024-06-26T01:14:18.680" v="2455" actId="1076"/>
          <ac:spMkLst>
            <pc:docMk/>
            <pc:sldMk cId="3039264037" sldId="331"/>
            <ac:spMk id="9" creationId="{F06B29CB-9397-BD4E-99D0-684719BA9E70}"/>
          </ac:spMkLst>
        </pc:spChg>
        <pc:spChg chg="add mod">
          <ac:chgData name="Albert Marie Ludmilla Buteau" userId="f85b8fa9-0577-439a-9215-8178efdeb853" providerId="ADAL" clId="{57A2BEE2-7FBC-49D8-8C92-4C3C60DA0F30}" dt="2024-06-26T01:12:47.143" v="2445" actId="1076"/>
          <ac:spMkLst>
            <pc:docMk/>
            <pc:sldMk cId="3039264037" sldId="331"/>
            <ac:spMk id="11" creationId="{AED3FD5C-F841-F3C3-AA35-8680A45C882C}"/>
          </ac:spMkLst>
        </pc:spChg>
        <pc:picChg chg="mod">
          <ac:chgData name="Albert Marie Ludmilla Buteau" userId="f85b8fa9-0577-439a-9215-8178efdeb853" providerId="ADAL" clId="{57A2BEE2-7FBC-49D8-8C92-4C3C60DA0F30}" dt="2024-06-26T01:09:47.662" v="2399" actId="1076"/>
          <ac:picMkLst>
            <pc:docMk/>
            <pc:sldMk cId="3039264037" sldId="331"/>
            <ac:picMk id="2" creationId="{C54FCAE8-B3D3-C74D-4231-91DA560B110B}"/>
          </ac:picMkLst>
        </pc:picChg>
        <pc:picChg chg="add mod">
          <ac:chgData name="Albert Marie Ludmilla Buteau" userId="f85b8fa9-0577-439a-9215-8178efdeb853" providerId="ADAL" clId="{57A2BEE2-7FBC-49D8-8C92-4C3C60DA0F30}" dt="2024-06-26T01:12:34.582" v="2443" actId="1076"/>
          <ac:picMkLst>
            <pc:docMk/>
            <pc:sldMk cId="3039264037" sldId="331"/>
            <ac:picMk id="5" creationId="{B149BBE0-74B1-09DB-856C-1D8BA2613F43}"/>
          </ac:picMkLst>
        </pc:picChg>
        <pc:picChg chg="add mod">
          <ac:chgData name="Albert Marie Ludmilla Buteau" userId="f85b8fa9-0577-439a-9215-8178efdeb853" providerId="ADAL" clId="{57A2BEE2-7FBC-49D8-8C92-4C3C60DA0F30}" dt="2024-06-26T01:12:41.599" v="2444" actId="1076"/>
          <ac:picMkLst>
            <pc:docMk/>
            <pc:sldMk cId="3039264037" sldId="331"/>
            <ac:picMk id="10" creationId="{A811C9D7-81C0-4909-630C-045B613697DF}"/>
          </ac:picMkLst>
        </pc:picChg>
        <pc:picChg chg="del">
          <ac:chgData name="Albert Marie Ludmilla Buteau" userId="f85b8fa9-0577-439a-9215-8178efdeb853" providerId="ADAL" clId="{57A2BEE2-7FBC-49D8-8C92-4C3C60DA0F30}" dt="2024-06-26T01:05:51.403" v="2181" actId="478"/>
          <ac:picMkLst>
            <pc:docMk/>
            <pc:sldMk cId="3039264037" sldId="331"/>
            <ac:picMk id="2050" creationId="{42ABA663-EE4B-8A63-9406-14F329E49DC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gwendolinedarguste\Downloads\PIB.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naurable\Desktop\BRH%20works\Pre&#769;sentation%20du%2024%20juin%202024\REQUETE%20M.%20CHARLES%20v2.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3" Type="http://schemas.openxmlformats.org/officeDocument/2006/relationships/oleObject" Target="file:///C:\Users\mlbuteau\Downloads\graphe%20credit%20octobre%20mai%20pour%202023%20et%202024.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oleObject" Target="file:///\\Users\naurable\Desktop\BRH%20works\Pre&#769;sentation%20du%2024%20juin%202024\REQUETE%20M.%20CHARLES%20v2.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n-US"/>
              <a:t>Taux de croissance du PIB réel</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spPr>
            <a:ln w="22225" cap="rnd">
              <a:solidFill>
                <a:schemeClr val="accent1"/>
              </a:solidFill>
            </a:ln>
            <a:effectLst>
              <a:glow rad="139700">
                <a:schemeClr val="accent1">
                  <a:satMod val="175000"/>
                  <a:alpha val="14000"/>
                </a:schemeClr>
              </a:glo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3F32-004D-B892-80E2BF6985BE}"/>
                </c:ext>
              </c:extLst>
            </c:dLbl>
            <c:dLbl>
              <c:idx val="1"/>
              <c:delete val="1"/>
              <c:extLst>
                <c:ext xmlns:c15="http://schemas.microsoft.com/office/drawing/2012/chart" uri="{CE6537A1-D6FC-4f65-9D91-7224C49458BB}"/>
                <c:ext xmlns:c16="http://schemas.microsoft.com/office/drawing/2014/chart" uri="{C3380CC4-5D6E-409C-BE32-E72D297353CC}">
                  <c16:uniqueId val="{00000001-3F32-004D-B892-80E2BF6985BE}"/>
                </c:ext>
              </c:extLst>
            </c:dLbl>
            <c:dLbl>
              <c:idx val="2"/>
              <c:delete val="1"/>
              <c:extLst>
                <c:ext xmlns:c15="http://schemas.microsoft.com/office/drawing/2012/chart" uri="{CE6537A1-D6FC-4f65-9D91-7224C49458BB}"/>
                <c:ext xmlns:c16="http://schemas.microsoft.com/office/drawing/2014/chart" uri="{C3380CC4-5D6E-409C-BE32-E72D297353CC}">
                  <c16:uniqueId val="{00000002-3F32-004D-B892-80E2BF6985BE}"/>
                </c:ext>
              </c:extLst>
            </c:dLbl>
            <c:dLbl>
              <c:idx val="3"/>
              <c:delete val="1"/>
              <c:extLst>
                <c:ext xmlns:c15="http://schemas.microsoft.com/office/drawing/2012/chart" uri="{CE6537A1-D6FC-4f65-9D91-7224C49458BB}"/>
                <c:ext xmlns:c16="http://schemas.microsoft.com/office/drawing/2014/chart" uri="{C3380CC4-5D6E-409C-BE32-E72D297353CC}">
                  <c16:uniqueId val="{00000003-3F32-004D-B892-80E2BF6985BE}"/>
                </c:ext>
              </c:extLst>
            </c:dLbl>
            <c:dLbl>
              <c:idx val="4"/>
              <c:delete val="1"/>
              <c:extLst>
                <c:ext xmlns:c15="http://schemas.microsoft.com/office/drawing/2012/chart" uri="{CE6537A1-D6FC-4f65-9D91-7224C49458BB}"/>
                <c:ext xmlns:c16="http://schemas.microsoft.com/office/drawing/2014/chart" uri="{C3380CC4-5D6E-409C-BE32-E72D297353CC}">
                  <c16:uniqueId val="{00000004-3F32-004D-B892-80E2BF6985BE}"/>
                </c:ext>
              </c:extLst>
            </c:dLbl>
            <c:dLbl>
              <c:idx val="5"/>
              <c:delete val="1"/>
              <c:extLst>
                <c:ext xmlns:c15="http://schemas.microsoft.com/office/drawing/2012/chart" uri="{CE6537A1-D6FC-4f65-9D91-7224C49458BB}"/>
                <c:ext xmlns:c16="http://schemas.microsoft.com/office/drawing/2014/chart" uri="{C3380CC4-5D6E-409C-BE32-E72D297353CC}">
                  <c16:uniqueId val="{00000005-3F32-004D-B892-80E2BF6985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'Composantes PIB Haïti'!$A$41:$A$51</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'Composantes PIB Haïti'!$C$41:$C$51</c:f>
              <c:numCache>
                <c:formatCode>0.0%</c:formatCode>
                <c:ptCount val="11"/>
                <c:pt idx="0">
                  <c:v>4.3247841099482542E-2</c:v>
                </c:pt>
                <c:pt idx="1">
                  <c:v>1.7225656104288278E-2</c:v>
                </c:pt>
                <c:pt idx="2">
                  <c:v>2.5625088245821104E-2</c:v>
                </c:pt>
                <c:pt idx="3">
                  <c:v>1.8124680771547164E-2</c:v>
                </c:pt>
                <c:pt idx="4">
                  <c:v>2.5102713474639105E-2</c:v>
                </c:pt>
                <c:pt idx="5">
                  <c:v>1.6678109596924173E-2</c:v>
                </c:pt>
                <c:pt idx="6">
                  <c:v>-1.6845950818565769E-2</c:v>
                </c:pt>
                <c:pt idx="7">
                  <c:v>-3.3433726209735615E-2</c:v>
                </c:pt>
                <c:pt idx="8">
                  <c:v>-1.7982398826697832E-2</c:v>
                </c:pt>
                <c:pt idx="9">
                  <c:v>-1.6819839753801413E-2</c:v>
                </c:pt>
                <c:pt idx="10">
                  <c:v>-1.8640497655372679E-2</c:v>
                </c:pt>
              </c:numCache>
            </c:numRef>
          </c:val>
          <c:smooth val="0"/>
          <c:extLst>
            <c:ext xmlns:c16="http://schemas.microsoft.com/office/drawing/2014/chart" uri="{C3380CC4-5D6E-409C-BE32-E72D297353CC}">
              <c16:uniqueId val="{00000006-3F32-004D-B892-80E2BF6985BE}"/>
            </c:ext>
          </c:extLst>
        </c:ser>
        <c:dLbls>
          <c:showLegendKey val="0"/>
          <c:showVal val="0"/>
          <c:showCatName val="0"/>
          <c:showSerName val="0"/>
          <c:showPercent val="0"/>
          <c:showBubbleSize val="0"/>
        </c:dLbls>
        <c:smooth val="0"/>
        <c:axId val="1769116143"/>
        <c:axId val="1"/>
      </c:lineChart>
      <c:catAx>
        <c:axId val="1769116143"/>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769116143"/>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3546531227727"/>
          <c:y val="5.4622565001644086E-2"/>
          <c:w val="0.89096453468772274"/>
          <c:h val="0.69447640268958055"/>
        </c:manualLayout>
      </c:layout>
      <c:lineChart>
        <c:grouping val="standard"/>
        <c:varyColors val="0"/>
        <c:ser>
          <c:idx val="0"/>
          <c:order val="0"/>
          <c:tx>
            <c:strRef>
              <c:f>'Agrégats monétaires'!$K$38</c:f>
              <c:strCache>
                <c:ptCount val="1"/>
                <c:pt idx="0">
                  <c:v>Multiplicateur M3</c:v>
                </c:pt>
              </c:strCache>
            </c:strRef>
          </c:tx>
          <c:spPr>
            <a:ln w="28575" cap="rnd">
              <a:solidFill>
                <a:srgbClr val="002060"/>
              </a:solidFill>
              <a:round/>
            </a:ln>
            <a:effectLst/>
          </c:spPr>
          <c:marker>
            <c:symbol val="none"/>
          </c:marker>
          <c:cat>
            <c:numRef>
              <c:f>'Agrégats monétaires'!$J$39:$J$69</c:f>
              <c:numCache>
                <c:formatCode>[$-40C]mmm\-yy;@</c:formatCode>
                <c:ptCount val="31"/>
                <c:pt idx="0">
                  <c:v>44469</c:v>
                </c:pt>
                <c:pt idx="1">
                  <c:v>44500</c:v>
                </c:pt>
                <c:pt idx="2">
                  <c:v>44530</c:v>
                </c:pt>
                <c:pt idx="3">
                  <c:v>44561</c:v>
                </c:pt>
                <c:pt idx="4">
                  <c:v>44592</c:v>
                </c:pt>
                <c:pt idx="5">
                  <c:v>44620</c:v>
                </c:pt>
                <c:pt idx="6">
                  <c:v>44651</c:v>
                </c:pt>
                <c:pt idx="7">
                  <c:v>44681</c:v>
                </c:pt>
                <c:pt idx="8">
                  <c:v>44712</c:v>
                </c:pt>
                <c:pt idx="9">
                  <c:v>44742</c:v>
                </c:pt>
                <c:pt idx="10">
                  <c:v>44773</c:v>
                </c:pt>
                <c:pt idx="11">
                  <c:v>44804</c:v>
                </c:pt>
                <c:pt idx="12">
                  <c:v>44834</c:v>
                </c:pt>
                <c:pt idx="13">
                  <c:v>44865</c:v>
                </c:pt>
                <c:pt idx="14">
                  <c:v>44895</c:v>
                </c:pt>
                <c:pt idx="15">
                  <c:v>44926</c:v>
                </c:pt>
                <c:pt idx="16">
                  <c:v>44957</c:v>
                </c:pt>
                <c:pt idx="17">
                  <c:v>44985</c:v>
                </c:pt>
                <c:pt idx="18">
                  <c:v>45016</c:v>
                </c:pt>
                <c:pt idx="19">
                  <c:v>45046</c:v>
                </c:pt>
                <c:pt idx="20">
                  <c:v>45077</c:v>
                </c:pt>
                <c:pt idx="21">
                  <c:v>45107</c:v>
                </c:pt>
                <c:pt idx="22">
                  <c:v>45138</c:v>
                </c:pt>
                <c:pt idx="23">
                  <c:v>45169</c:v>
                </c:pt>
                <c:pt idx="24">
                  <c:v>45199</c:v>
                </c:pt>
                <c:pt idx="25">
                  <c:v>45230</c:v>
                </c:pt>
                <c:pt idx="26">
                  <c:v>45260</c:v>
                </c:pt>
                <c:pt idx="27">
                  <c:v>45291</c:v>
                </c:pt>
                <c:pt idx="28">
                  <c:v>45322</c:v>
                </c:pt>
                <c:pt idx="29">
                  <c:v>45351</c:v>
                </c:pt>
                <c:pt idx="30">
                  <c:v>45382</c:v>
                </c:pt>
              </c:numCache>
            </c:numRef>
          </c:cat>
          <c:val>
            <c:numRef>
              <c:f>'Agrégats monétaires'!$K$39:$K$69</c:f>
              <c:numCache>
                <c:formatCode>_(* #,##0.00_);_(* \(#,##0.00\);_(* "-"??_);_(@_)</c:formatCode>
                <c:ptCount val="31"/>
                <c:pt idx="0">
                  <c:v>1.6141422334451478</c:v>
                </c:pt>
                <c:pt idx="1">
                  <c:v>1.5803876402575054</c:v>
                </c:pt>
                <c:pt idx="2">
                  <c:v>1.5716838200881196</c:v>
                </c:pt>
                <c:pt idx="3">
                  <c:v>1.5626269255254881</c:v>
                </c:pt>
                <c:pt idx="4">
                  <c:v>1.5712589483167074</c:v>
                </c:pt>
                <c:pt idx="5">
                  <c:v>1.5766577425697703</c:v>
                </c:pt>
                <c:pt idx="6">
                  <c:v>1.5782353626187282</c:v>
                </c:pt>
                <c:pt idx="7">
                  <c:v>1.5744230391461578</c:v>
                </c:pt>
                <c:pt idx="8">
                  <c:v>1.5841597056088343</c:v>
                </c:pt>
                <c:pt idx="9">
                  <c:v>1.6128467456042355</c:v>
                </c:pt>
                <c:pt idx="10">
                  <c:v>1.664332199955687</c:v>
                </c:pt>
                <c:pt idx="11">
                  <c:v>1.6052237924930717</c:v>
                </c:pt>
                <c:pt idx="12">
                  <c:v>1.5933062573680012</c:v>
                </c:pt>
                <c:pt idx="13">
                  <c:v>1.5707610271824504</c:v>
                </c:pt>
                <c:pt idx="14">
                  <c:v>1.4916011414031893</c:v>
                </c:pt>
                <c:pt idx="15">
                  <c:v>1.5848649565103621</c:v>
                </c:pt>
                <c:pt idx="16">
                  <c:v>1.5630515590011693</c:v>
                </c:pt>
                <c:pt idx="17">
                  <c:v>1.5427342660997252</c:v>
                </c:pt>
                <c:pt idx="18">
                  <c:v>1.560415620392972</c:v>
                </c:pt>
                <c:pt idx="19">
                  <c:v>1.5321626085246414</c:v>
                </c:pt>
                <c:pt idx="20">
                  <c:v>1.5087295652476074</c:v>
                </c:pt>
                <c:pt idx="21">
                  <c:v>1.524664675299541</c:v>
                </c:pt>
                <c:pt idx="22">
                  <c:v>1.5510526998367173</c:v>
                </c:pt>
                <c:pt idx="23">
                  <c:v>1.5871429705095437</c:v>
                </c:pt>
                <c:pt idx="24">
                  <c:v>1.5324809239056234</c:v>
                </c:pt>
                <c:pt idx="25">
                  <c:v>1.5419766722939288</c:v>
                </c:pt>
                <c:pt idx="26">
                  <c:v>1.5288012158681261</c:v>
                </c:pt>
                <c:pt idx="27">
                  <c:v>1.5413996540035779</c:v>
                </c:pt>
                <c:pt idx="28">
                  <c:v>1.5417361203179727</c:v>
                </c:pt>
                <c:pt idx="29">
                  <c:v>1.5206838263836746</c:v>
                </c:pt>
                <c:pt idx="30">
                  <c:v>1.5220929645826546</c:v>
                </c:pt>
              </c:numCache>
            </c:numRef>
          </c:val>
          <c:smooth val="0"/>
          <c:extLst>
            <c:ext xmlns:c16="http://schemas.microsoft.com/office/drawing/2014/chart" uri="{C3380CC4-5D6E-409C-BE32-E72D297353CC}">
              <c16:uniqueId val="{00000000-1CFE-4AE1-91D9-908BE969D2FC}"/>
            </c:ext>
          </c:extLst>
        </c:ser>
        <c:ser>
          <c:idx val="1"/>
          <c:order val="1"/>
          <c:tx>
            <c:strRef>
              <c:f>'Agrégats monétaires'!$L$38</c:f>
              <c:strCache>
                <c:ptCount val="1"/>
                <c:pt idx="0">
                  <c:v>Multiplicateur M2</c:v>
                </c:pt>
              </c:strCache>
            </c:strRef>
          </c:tx>
          <c:spPr>
            <a:ln w="28575" cap="rnd">
              <a:solidFill>
                <a:srgbClr val="FF0000"/>
              </a:solidFill>
              <a:round/>
            </a:ln>
            <a:effectLst/>
          </c:spPr>
          <c:marker>
            <c:symbol val="none"/>
          </c:marker>
          <c:cat>
            <c:numRef>
              <c:f>'Agrégats monétaires'!$J$39:$J$69</c:f>
              <c:numCache>
                <c:formatCode>[$-40C]mmm\-yy;@</c:formatCode>
                <c:ptCount val="31"/>
                <c:pt idx="0">
                  <c:v>44469</c:v>
                </c:pt>
                <c:pt idx="1">
                  <c:v>44500</c:v>
                </c:pt>
                <c:pt idx="2">
                  <c:v>44530</c:v>
                </c:pt>
                <c:pt idx="3">
                  <c:v>44561</c:v>
                </c:pt>
                <c:pt idx="4">
                  <c:v>44592</c:v>
                </c:pt>
                <c:pt idx="5">
                  <c:v>44620</c:v>
                </c:pt>
                <c:pt idx="6">
                  <c:v>44651</c:v>
                </c:pt>
                <c:pt idx="7">
                  <c:v>44681</c:v>
                </c:pt>
                <c:pt idx="8">
                  <c:v>44712</c:v>
                </c:pt>
                <c:pt idx="9">
                  <c:v>44742</c:v>
                </c:pt>
                <c:pt idx="10">
                  <c:v>44773</c:v>
                </c:pt>
                <c:pt idx="11">
                  <c:v>44804</c:v>
                </c:pt>
                <c:pt idx="12">
                  <c:v>44834</c:v>
                </c:pt>
                <c:pt idx="13">
                  <c:v>44865</c:v>
                </c:pt>
                <c:pt idx="14">
                  <c:v>44895</c:v>
                </c:pt>
                <c:pt idx="15">
                  <c:v>44926</c:v>
                </c:pt>
                <c:pt idx="16">
                  <c:v>44957</c:v>
                </c:pt>
                <c:pt idx="17">
                  <c:v>44985</c:v>
                </c:pt>
                <c:pt idx="18">
                  <c:v>45016</c:v>
                </c:pt>
                <c:pt idx="19">
                  <c:v>45046</c:v>
                </c:pt>
                <c:pt idx="20">
                  <c:v>45077</c:v>
                </c:pt>
                <c:pt idx="21">
                  <c:v>45107</c:v>
                </c:pt>
                <c:pt idx="22">
                  <c:v>45138</c:v>
                </c:pt>
                <c:pt idx="23">
                  <c:v>45169</c:v>
                </c:pt>
                <c:pt idx="24">
                  <c:v>45199</c:v>
                </c:pt>
                <c:pt idx="25">
                  <c:v>45230</c:v>
                </c:pt>
                <c:pt idx="26">
                  <c:v>45260</c:v>
                </c:pt>
                <c:pt idx="27">
                  <c:v>45291</c:v>
                </c:pt>
                <c:pt idx="28">
                  <c:v>45322</c:v>
                </c:pt>
                <c:pt idx="29">
                  <c:v>45351</c:v>
                </c:pt>
                <c:pt idx="30">
                  <c:v>45382</c:v>
                </c:pt>
              </c:numCache>
            </c:numRef>
          </c:cat>
          <c:val>
            <c:numRef>
              <c:f>'Agrégats monétaires'!$L$39:$L$69</c:f>
              <c:numCache>
                <c:formatCode>_(* #,##0.00_);_(* \(#,##0.00\);_(* "-"??_);_(@_)</c:formatCode>
                <c:ptCount val="31"/>
                <c:pt idx="0">
                  <c:v>1.4272726219222354</c:v>
                </c:pt>
                <c:pt idx="1">
                  <c:v>1.423022541712037</c:v>
                </c:pt>
                <c:pt idx="2">
                  <c:v>1.3885823316365953</c:v>
                </c:pt>
                <c:pt idx="3">
                  <c:v>1.3688123545393263</c:v>
                </c:pt>
                <c:pt idx="4">
                  <c:v>1.4015880788545214</c:v>
                </c:pt>
                <c:pt idx="5">
                  <c:v>1.4235320248504604</c:v>
                </c:pt>
                <c:pt idx="6">
                  <c:v>1.3989944030278061</c:v>
                </c:pt>
                <c:pt idx="7">
                  <c:v>1.4017396454529569</c:v>
                </c:pt>
                <c:pt idx="8">
                  <c:v>1.3978955197031651</c:v>
                </c:pt>
                <c:pt idx="9">
                  <c:v>1.4268798129650666</c:v>
                </c:pt>
                <c:pt idx="10">
                  <c:v>1.491023031101802</c:v>
                </c:pt>
                <c:pt idx="11">
                  <c:v>1.4482750573351302</c:v>
                </c:pt>
                <c:pt idx="12">
                  <c:v>1.4164349583330484</c:v>
                </c:pt>
                <c:pt idx="13">
                  <c:v>1.3894283082615158</c:v>
                </c:pt>
                <c:pt idx="14">
                  <c:v>1.3401565620130775</c:v>
                </c:pt>
                <c:pt idx="15">
                  <c:v>1.3970080684934305</c:v>
                </c:pt>
                <c:pt idx="16">
                  <c:v>1.4664854989141867</c:v>
                </c:pt>
                <c:pt idx="17">
                  <c:v>1.4578351161086858</c:v>
                </c:pt>
                <c:pt idx="18">
                  <c:v>1.4721664052637979</c:v>
                </c:pt>
                <c:pt idx="19">
                  <c:v>1.4733724502946202</c:v>
                </c:pt>
                <c:pt idx="20">
                  <c:v>1.4585023924999476</c:v>
                </c:pt>
                <c:pt idx="21">
                  <c:v>1.4954883942627861</c:v>
                </c:pt>
                <c:pt idx="22">
                  <c:v>1.5558978402498145</c:v>
                </c:pt>
                <c:pt idx="23">
                  <c:v>1.6086451299074522</c:v>
                </c:pt>
                <c:pt idx="24">
                  <c:v>1.527582538544376</c:v>
                </c:pt>
                <c:pt idx="25">
                  <c:v>1.5080231036328353</c:v>
                </c:pt>
                <c:pt idx="26">
                  <c:v>1.5095857499412129</c:v>
                </c:pt>
                <c:pt idx="27">
                  <c:v>1.4829543090519797</c:v>
                </c:pt>
                <c:pt idx="28">
                  <c:v>1.4952383447772184</c:v>
                </c:pt>
                <c:pt idx="29">
                  <c:v>1.46478335870573</c:v>
                </c:pt>
                <c:pt idx="30">
                  <c:v>1.4519007340545573</c:v>
                </c:pt>
              </c:numCache>
            </c:numRef>
          </c:val>
          <c:smooth val="0"/>
          <c:extLst>
            <c:ext xmlns:c16="http://schemas.microsoft.com/office/drawing/2014/chart" uri="{C3380CC4-5D6E-409C-BE32-E72D297353CC}">
              <c16:uniqueId val="{00000001-1CFE-4AE1-91D9-908BE969D2FC}"/>
            </c:ext>
          </c:extLst>
        </c:ser>
        <c:dLbls>
          <c:showLegendKey val="0"/>
          <c:showVal val="0"/>
          <c:showCatName val="0"/>
          <c:showSerName val="0"/>
          <c:showPercent val="0"/>
          <c:showBubbleSize val="0"/>
        </c:dLbls>
        <c:smooth val="0"/>
        <c:axId val="190762288"/>
        <c:axId val="253910832"/>
      </c:lineChart>
      <c:dateAx>
        <c:axId val="190762288"/>
        <c:scaling>
          <c:orientation val="minMax"/>
        </c:scaling>
        <c:delete val="0"/>
        <c:axPos val="b"/>
        <c:numFmt formatCode="[$-40C]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53910832"/>
        <c:crosses val="autoZero"/>
        <c:auto val="1"/>
        <c:lblOffset val="100"/>
        <c:baseTimeUnit val="months"/>
      </c:dateAx>
      <c:valAx>
        <c:axId val="253910832"/>
        <c:scaling>
          <c:orientation val="minMax"/>
          <c:min val="1.3"/>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90762288"/>
        <c:crosses val="autoZero"/>
        <c:crossBetween val="between"/>
      </c:valAx>
      <c:spPr>
        <a:noFill/>
        <a:ln>
          <a:noFill/>
        </a:ln>
        <a:effectLst/>
      </c:spPr>
    </c:plotArea>
    <c:legend>
      <c:legendPos val="b"/>
      <c:layout>
        <c:manualLayout>
          <c:xMode val="edge"/>
          <c:yMode val="edge"/>
          <c:x val="0"/>
          <c:y val="0.86151683436576498"/>
          <c:w val="1"/>
          <c:h val="0.1227326309531905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lumMod val="60000"/>
        <a:lumOff val="40000"/>
      </a:schemeClr>
    </a:solidFill>
    <a:ln>
      <a:noFill/>
    </a:ln>
    <a:effectLst/>
  </c:spPr>
  <c:txPr>
    <a:bodyPr/>
    <a:lstStyle/>
    <a:p>
      <a:pPr>
        <a:defRPr sz="1100" b="1">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accent1">
                    <a:lumMod val="50000"/>
                  </a:schemeClr>
                </a:solidFill>
                <a:latin typeface="+mn-lt"/>
                <a:ea typeface="+mn-ea"/>
                <a:cs typeface="+mn-cs"/>
              </a:defRPr>
            </a:pPr>
            <a:r>
              <a:rPr lang="en-US" dirty="0"/>
              <a:t>Crédit </a:t>
            </a:r>
            <a:r>
              <a:rPr lang="en-US" dirty="0" err="1"/>
              <a:t>en</a:t>
            </a:r>
            <a:r>
              <a:rPr lang="en-US" dirty="0"/>
              <a:t> dollar</a:t>
            </a:r>
          </a:p>
          <a:p>
            <a:pPr>
              <a:defRPr/>
            </a:pPr>
            <a:r>
              <a:rPr lang="en-US" dirty="0"/>
              <a:t>(</a:t>
            </a:r>
            <a:r>
              <a:rPr lang="en-US" dirty="0" err="1"/>
              <a:t>en</a:t>
            </a:r>
            <a:r>
              <a:rPr lang="en-US" dirty="0"/>
              <a:t> millions de dollar)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accent1">
                  <a:lumMod val="50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9"/>
            <c:invertIfNegative val="0"/>
            <c:bubble3D val="0"/>
            <c:spPr>
              <a:solidFill>
                <a:schemeClr val="accent6">
                  <a:lumMod val="75000"/>
                </a:schemeClr>
              </a:solidFill>
              <a:ln>
                <a:noFill/>
              </a:ln>
              <a:effectLst/>
            </c:spPr>
            <c:extLst>
              <c:ext xmlns:c16="http://schemas.microsoft.com/office/drawing/2014/chart" uri="{C3380CC4-5D6E-409C-BE32-E72D297353CC}">
                <c16:uniqueId val="{00000001-C21B-40FE-9975-F9B1A5411229}"/>
              </c:ext>
            </c:extLst>
          </c:dPt>
          <c:dPt>
            <c:idx val="10"/>
            <c:invertIfNegative val="0"/>
            <c:bubble3D val="0"/>
            <c:spPr>
              <a:solidFill>
                <a:schemeClr val="accent6">
                  <a:lumMod val="75000"/>
                </a:schemeClr>
              </a:solidFill>
              <a:ln>
                <a:noFill/>
              </a:ln>
              <a:effectLst/>
            </c:spPr>
            <c:extLst>
              <c:ext xmlns:c16="http://schemas.microsoft.com/office/drawing/2014/chart" uri="{C3380CC4-5D6E-409C-BE32-E72D297353CC}">
                <c16:uniqueId val="{00000003-C21B-40FE-9975-F9B1A5411229}"/>
              </c:ext>
            </c:extLst>
          </c:dPt>
          <c:dPt>
            <c:idx val="11"/>
            <c:invertIfNegative val="0"/>
            <c:bubble3D val="0"/>
            <c:spPr>
              <a:solidFill>
                <a:schemeClr val="accent6">
                  <a:lumMod val="75000"/>
                </a:schemeClr>
              </a:solidFill>
              <a:ln>
                <a:noFill/>
              </a:ln>
              <a:effectLst/>
            </c:spPr>
            <c:extLst>
              <c:ext xmlns:c16="http://schemas.microsoft.com/office/drawing/2014/chart" uri="{C3380CC4-5D6E-409C-BE32-E72D297353CC}">
                <c16:uniqueId val="{00000005-C21B-40FE-9975-F9B1A5411229}"/>
              </c:ext>
            </c:extLst>
          </c:dPt>
          <c:dPt>
            <c:idx val="12"/>
            <c:invertIfNegative val="0"/>
            <c:bubble3D val="0"/>
            <c:spPr>
              <a:solidFill>
                <a:schemeClr val="accent6">
                  <a:lumMod val="75000"/>
                </a:schemeClr>
              </a:solidFill>
              <a:ln>
                <a:noFill/>
              </a:ln>
              <a:effectLst/>
            </c:spPr>
            <c:extLst>
              <c:ext xmlns:c16="http://schemas.microsoft.com/office/drawing/2014/chart" uri="{C3380CC4-5D6E-409C-BE32-E72D297353CC}">
                <c16:uniqueId val="{00000007-C21B-40FE-9975-F9B1A5411229}"/>
              </c:ext>
            </c:extLst>
          </c:dPt>
          <c:dPt>
            <c:idx val="13"/>
            <c:invertIfNegative val="0"/>
            <c:bubble3D val="0"/>
            <c:spPr>
              <a:solidFill>
                <a:schemeClr val="accent6">
                  <a:lumMod val="75000"/>
                </a:schemeClr>
              </a:solidFill>
              <a:ln>
                <a:noFill/>
              </a:ln>
              <a:effectLst/>
            </c:spPr>
            <c:extLst>
              <c:ext xmlns:c16="http://schemas.microsoft.com/office/drawing/2014/chart" uri="{C3380CC4-5D6E-409C-BE32-E72D297353CC}">
                <c16:uniqueId val="{00000009-C21B-40FE-9975-F9B1A5411229}"/>
              </c:ext>
            </c:extLst>
          </c:dPt>
          <c:dPt>
            <c:idx val="14"/>
            <c:invertIfNegative val="0"/>
            <c:bubble3D val="0"/>
            <c:spPr>
              <a:solidFill>
                <a:schemeClr val="accent6">
                  <a:lumMod val="75000"/>
                </a:schemeClr>
              </a:solidFill>
              <a:ln>
                <a:noFill/>
              </a:ln>
              <a:effectLst/>
            </c:spPr>
            <c:extLst>
              <c:ext xmlns:c16="http://schemas.microsoft.com/office/drawing/2014/chart" uri="{C3380CC4-5D6E-409C-BE32-E72D297353CC}">
                <c16:uniqueId val="{0000000B-C21B-40FE-9975-F9B1A5411229}"/>
              </c:ext>
            </c:extLst>
          </c:dPt>
          <c:dPt>
            <c:idx val="15"/>
            <c:invertIfNegative val="0"/>
            <c:bubble3D val="0"/>
            <c:spPr>
              <a:solidFill>
                <a:schemeClr val="accent6">
                  <a:lumMod val="75000"/>
                </a:schemeClr>
              </a:solidFill>
              <a:ln>
                <a:noFill/>
              </a:ln>
              <a:effectLst/>
            </c:spPr>
            <c:extLst>
              <c:ext xmlns:c16="http://schemas.microsoft.com/office/drawing/2014/chart" uri="{C3380CC4-5D6E-409C-BE32-E72D297353CC}">
                <c16:uniqueId val="{0000000D-C21B-40FE-9975-F9B1A5411229}"/>
              </c:ext>
            </c:extLst>
          </c:dPt>
          <c:dPt>
            <c:idx val="16"/>
            <c:invertIfNegative val="0"/>
            <c:bubble3D val="0"/>
            <c:spPr>
              <a:solidFill>
                <a:schemeClr val="accent6">
                  <a:lumMod val="75000"/>
                </a:schemeClr>
              </a:solidFill>
              <a:ln>
                <a:noFill/>
              </a:ln>
              <a:effectLst/>
            </c:spPr>
            <c:extLst>
              <c:ext xmlns:c16="http://schemas.microsoft.com/office/drawing/2014/chart" uri="{C3380CC4-5D6E-409C-BE32-E72D297353CC}">
                <c16:uniqueId val="{0000000F-C21B-40FE-9975-F9B1A5411229}"/>
              </c:ext>
            </c:extLst>
          </c:dPt>
          <c:cat>
            <c:strRef>
              <c:f>Feuil2!$B$2:$R$2</c:f>
              <c:strCache>
                <c:ptCount val="17"/>
                <c:pt idx="0">
                  <c:v>OCT.22</c:v>
                </c:pt>
                <c:pt idx="1">
                  <c:v>NOV.22</c:v>
                </c:pt>
                <c:pt idx="2">
                  <c:v>DEC.22</c:v>
                </c:pt>
                <c:pt idx="3">
                  <c:v>JAN.23</c:v>
                </c:pt>
                <c:pt idx="4">
                  <c:v>FEV.23</c:v>
                </c:pt>
                <c:pt idx="5">
                  <c:v>MARS.23</c:v>
                </c:pt>
                <c:pt idx="6">
                  <c:v>AVRIL.23</c:v>
                </c:pt>
                <c:pt idx="7">
                  <c:v>MAI.23</c:v>
                </c:pt>
                <c:pt idx="9">
                  <c:v>OCT.23</c:v>
                </c:pt>
                <c:pt idx="10">
                  <c:v>NOV.23</c:v>
                </c:pt>
                <c:pt idx="11">
                  <c:v>DEC.23</c:v>
                </c:pt>
                <c:pt idx="12">
                  <c:v>JAN.24</c:v>
                </c:pt>
                <c:pt idx="13">
                  <c:v>FEV.24</c:v>
                </c:pt>
                <c:pt idx="14">
                  <c:v>MARS.24</c:v>
                </c:pt>
                <c:pt idx="15">
                  <c:v>AVRIL.24</c:v>
                </c:pt>
                <c:pt idx="16">
                  <c:v>MAI.24</c:v>
                </c:pt>
              </c:strCache>
            </c:strRef>
          </c:cat>
          <c:val>
            <c:numRef>
              <c:f>Feuil2!$B$4:$R$4</c:f>
              <c:numCache>
                <c:formatCode>_-* #,##0.00\ _F_-;\-* #,##0.00\ _F_-;_-* "-"??\ _F_-;_-@_-</c:formatCode>
                <c:ptCount val="17"/>
                <c:pt idx="0">
                  <c:v>659.92144299999995</c:v>
                </c:pt>
                <c:pt idx="1">
                  <c:v>654.04028999999991</c:v>
                </c:pt>
                <c:pt idx="2">
                  <c:v>654.41141000000005</c:v>
                </c:pt>
                <c:pt idx="3">
                  <c:v>664.96145999999999</c:v>
                </c:pt>
                <c:pt idx="4">
                  <c:v>660.45558999999992</c:v>
                </c:pt>
                <c:pt idx="5">
                  <c:v>634.30219999999997</c:v>
                </c:pt>
                <c:pt idx="6">
                  <c:v>616.12414999999999</c:v>
                </c:pt>
                <c:pt idx="7">
                  <c:v>614.54919999999993</c:v>
                </c:pt>
                <c:pt idx="9">
                  <c:v>562.79330000000004</c:v>
                </c:pt>
                <c:pt idx="10">
                  <c:v>551.04825000000005</c:v>
                </c:pt>
                <c:pt idx="11">
                  <c:v>543.84649999999999</c:v>
                </c:pt>
                <c:pt idx="12">
                  <c:v>559.37472000000002</c:v>
                </c:pt>
                <c:pt idx="13">
                  <c:v>562.96031999999991</c:v>
                </c:pt>
                <c:pt idx="14">
                  <c:v>558.6846700000001</c:v>
                </c:pt>
                <c:pt idx="15">
                  <c:v>555.99351999999999</c:v>
                </c:pt>
                <c:pt idx="16">
                  <c:v>553.39714000000004</c:v>
                </c:pt>
              </c:numCache>
            </c:numRef>
          </c:val>
          <c:extLst>
            <c:ext xmlns:c16="http://schemas.microsoft.com/office/drawing/2014/chart" uri="{C3380CC4-5D6E-409C-BE32-E72D297353CC}">
              <c16:uniqueId val="{00000010-C21B-40FE-9975-F9B1A5411229}"/>
            </c:ext>
          </c:extLst>
        </c:ser>
        <c:dLbls>
          <c:showLegendKey val="0"/>
          <c:showVal val="0"/>
          <c:showCatName val="0"/>
          <c:showSerName val="0"/>
          <c:showPercent val="0"/>
          <c:showBubbleSize val="0"/>
        </c:dLbls>
        <c:gapWidth val="219"/>
        <c:overlap val="-27"/>
        <c:axId val="966587327"/>
        <c:axId val="966577343"/>
      </c:barChart>
      <c:catAx>
        <c:axId val="966587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50000"/>
                  </a:schemeClr>
                </a:solidFill>
                <a:latin typeface="+mn-lt"/>
                <a:ea typeface="+mn-ea"/>
                <a:cs typeface="+mn-cs"/>
              </a:defRPr>
            </a:pPr>
            <a:endParaRPr lang="en-US"/>
          </a:p>
        </c:txPr>
        <c:crossAx val="966577343"/>
        <c:crosses val="autoZero"/>
        <c:auto val="1"/>
        <c:lblAlgn val="ctr"/>
        <c:lblOffset val="100"/>
        <c:noMultiLvlLbl val="0"/>
      </c:catAx>
      <c:valAx>
        <c:axId val="966577343"/>
        <c:scaling>
          <c:orientation val="minMax"/>
          <c:min val="300"/>
        </c:scaling>
        <c:delete val="0"/>
        <c:axPos val="l"/>
        <c:majorGridlines>
          <c:spPr>
            <a:ln w="9525" cap="flat" cmpd="sng" algn="ctr">
              <a:solidFill>
                <a:schemeClr val="tx1">
                  <a:lumMod val="15000"/>
                  <a:lumOff val="85000"/>
                </a:schemeClr>
              </a:solidFill>
              <a:round/>
            </a:ln>
            <a:effectLst/>
          </c:spPr>
        </c:majorGridlines>
        <c:numFmt formatCode="_-* #,##0.00\ _F_-;\-* #,##0.00\ _F_-;_-* &quot;-&quot;??\ _F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1">
                    <a:lumMod val="50000"/>
                  </a:schemeClr>
                </a:solidFill>
                <a:latin typeface="+mn-lt"/>
                <a:ea typeface="+mn-ea"/>
                <a:cs typeface="+mn-cs"/>
              </a:defRPr>
            </a:pPr>
            <a:endParaRPr lang="en-US"/>
          </a:p>
        </c:txPr>
        <c:crossAx val="966587327"/>
        <c:crosses val="autoZero"/>
        <c:crossBetween val="between"/>
      </c:valAx>
      <c:spPr>
        <a:noFill/>
        <a:ln>
          <a:noFill/>
        </a:ln>
        <a:effectLst/>
      </c:spPr>
    </c:plotArea>
    <c:plotVisOnly val="1"/>
    <c:dispBlanksAs val="gap"/>
    <c:showDLblsOverMax val="0"/>
  </c:chart>
  <c:spPr>
    <a:noFill/>
    <a:ln>
      <a:solidFill>
        <a:srgbClr val="92D050"/>
      </a:solidFill>
    </a:ln>
    <a:effectLst/>
  </c:spPr>
  <c:txPr>
    <a:bodyPr/>
    <a:lstStyle/>
    <a:p>
      <a:pPr>
        <a:defRPr b="1">
          <a:solidFill>
            <a:schemeClr val="accent1">
              <a:lumMod val="50000"/>
            </a:schemeClr>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2060"/>
                </a:solidFill>
                <a:latin typeface="Calibri" panose="020F0502020204030204" pitchFamily="34" charset="0"/>
                <a:ea typeface="Calibri" panose="020F0502020204030204" pitchFamily="34" charset="0"/>
                <a:cs typeface="Calibri" panose="020F0502020204030204" pitchFamily="34" charset="0"/>
              </a:defRPr>
            </a:pPr>
            <a:r>
              <a:rPr lang="en-US" dirty="0"/>
              <a:t>Crédit </a:t>
            </a:r>
            <a:r>
              <a:rPr lang="en-US" dirty="0" err="1"/>
              <a:t>en</a:t>
            </a:r>
            <a:r>
              <a:rPr lang="en-US" dirty="0"/>
              <a:t> gourdes</a:t>
            </a:r>
          </a:p>
          <a:p>
            <a:pPr>
              <a:defRPr/>
            </a:pPr>
            <a:r>
              <a:rPr lang="en-US" dirty="0"/>
              <a:t>(</a:t>
            </a:r>
            <a:r>
              <a:rPr lang="en-US" dirty="0" err="1"/>
              <a:t>en</a:t>
            </a:r>
            <a:r>
              <a:rPr lang="en-US" dirty="0"/>
              <a:t> millions de gourdes)</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manualLayout>
          <c:layoutTarget val="inner"/>
          <c:xMode val="edge"/>
          <c:yMode val="edge"/>
          <c:x val="8.8236921424272835E-2"/>
          <c:y val="0.18193775939187717"/>
          <c:w val="0.92864793775697707"/>
          <c:h val="0.67382927406168447"/>
        </c:manualLayout>
      </c:layout>
      <c:barChart>
        <c:barDir val="col"/>
        <c:grouping val="clustered"/>
        <c:varyColors val="0"/>
        <c:ser>
          <c:idx val="0"/>
          <c:order val="0"/>
          <c:spPr>
            <a:solidFill>
              <a:srgbClr val="00B0F0"/>
            </a:solidFill>
            <a:ln>
              <a:noFill/>
            </a:ln>
            <a:effectLst/>
          </c:spPr>
          <c:invertIfNegative val="0"/>
          <c:dPt>
            <c:idx val="9"/>
            <c:invertIfNegative val="0"/>
            <c:bubble3D val="0"/>
            <c:spPr>
              <a:solidFill>
                <a:srgbClr val="FFC000"/>
              </a:solidFill>
              <a:ln>
                <a:noFill/>
              </a:ln>
              <a:effectLst/>
            </c:spPr>
            <c:extLst>
              <c:ext xmlns:c16="http://schemas.microsoft.com/office/drawing/2014/chart" uri="{C3380CC4-5D6E-409C-BE32-E72D297353CC}">
                <c16:uniqueId val="{00000001-02DA-4EFC-97A5-D7888928F2F2}"/>
              </c:ext>
            </c:extLst>
          </c:dPt>
          <c:dPt>
            <c:idx val="10"/>
            <c:invertIfNegative val="0"/>
            <c:bubble3D val="0"/>
            <c:spPr>
              <a:solidFill>
                <a:srgbClr val="FFC000"/>
              </a:solidFill>
              <a:ln>
                <a:noFill/>
              </a:ln>
              <a:effectLst/>
            </c:spPr>
            <c:extLst>
              <c:ext xmlns:c16="http://schemas.microsoft.com/office/drawing/2014/chart" uri="{C3380CC4-5D6E-409C-BE32-E72D297353CC}">
                <c16:uniqueId val="{00000003-02DA-4EFC-97A5-D7888928F2F2}"/>
              </c:ext>
            </c:extLst>
          </c:dPt>
          <c:dPt>
            <c:idx val="11"/>
            <c:invertIfNegative val="0"/>
            <c:bubble3D val="0"/>
            <c:spPr>
              <a:solidFill>
                <a:srgbClr val="FFC000"/>
              </a:solidFill>
              <a:ln>
                <a:noFill/>
              </a:ln>
              <a:effectLst/>
            </c:spPr>
            <c:extLst>
              <c:ext xmlns:c16="http://schemas.microsoft.com/office/drawing/2014/chart" uri="{C3380CC4-5D6E-409C-BE32-E72D297353CC}">
                <c16:uniqueId val="{00000005-02DA-4EFC-97A5-D7888928F2F2}"/>
              </c:ext>
            </c:extLst>
          </c:dPt>
          <c:dPt>
            <c:idx val="12"/>
            <c:invertIfNegative val="0"/>
            <c:bubble3D val="0"/>
            <c:spPr>
              <a:solidFill>
                <a:srgbClr val="FFC000"/>
              </a:solidFill>
              <a:ln>
                <a:noFill/>
              </a:ln>
              <a:effectLst/>
            </c:spPr>
            <c:extLst>
              <c:ext xmlns:c16="http://schemas.microsoft.com/office/drawing/2014/chart" uri="{C3380CC4-5D6E-409C-BE32-E72D297353CC}">
                <c16:uniqueId val="{00000007-02DA-4EFC-97A5-D7888928F2F2}"/>
              </c:ext>
            </c:extLst>
          </c:dPt>
          <c:dPt>
            <c:idx val="13"/>
            <c:invertIfNegative val="0"/>
            <c:bubble3D val="0"/>
            <c:spPr>
              <a:solidFill>
                <a:srgbClr val="FFC000"/>
              </a:solidFill>
              <a:ln>
                <a:noFill/>
              </a:ln>
              <a:effectLst/>
            </c:spPr>
            <c:extLst>
              <c:ext xmlns:c16="http://schemas.microsoft.com/office/drawing/2014/chart" uri="{C3380CC4-5D6E-409C-BE32-E72D297353CC}">
                <c16:uniqueId val="{00000009-02DA-4EFC-97A5-D7888928F2F2}"/>
              </c:ext>
            </c:extLst>
          </c:dPt>
          <c:dPt>
            <c:idx val="14"/>
            <c:invertIfNegative val="0"/>
            <c:bubble3D val="0"/>
            <c:spPr>
              <a:solidFill>
                <a:srgbClr val="FFC000"/>
              </a:solidFill>
              <a:ln>
                <a:noFill/>
              </a:ln>
              <a:effectLst/>
            </c:spPr>
            <c:extLst>
              <c:ext xmlns:c16="http://schemas.microsoft.com/office/drawing/2014/chart" uri="{C3380CC4-5D6E-409C-BE32-E72D297353CC}">
                <c16:uniqueId val="{0000000B-02DA-4EFC-97A5-D7888928F2F2}"/>
              </c:ext>
            </c:extLst>
          </c:dPt>
          <c:dPt>
            <c:idx val="15"/>
            <c:invertIfNegative val="0"/>
            <c:bubble3D val="0"/>
            <c:spPr>
              <a:solidFill>
                <a:srgbClr val="FFC000"/>
              </a:solidFill>
              <a:ln>
                <a:noFill/>
              </a:ln>
              <a:effectLst/>
            </c:spPr>
            <c:extLst>
              <c:ext xmlns:c16="http://schemas.microsoft.com/office/drawing/2014/chart" uri="{C3380CC4-5D6E-409C-BE32-E72D297353CC}">
                <c16:uniqueId val="{0000000D-02DA-4EFC-97A5-D7888928F2F2}"/>
              </c:ext>
            </c:extLst>
          </c:dPt>
          <c:dPt>
            <c:idx val="16"/>
            <c:invertIfNegative val="0"/>
            <c:bubble3D val="0"/>
            <c:spPr>
              <a:solidFill>
                <a:srgbClr val="FFC000"/>
              </a:solidFill>
              <a:ln>
                <a:noFill/>
              </a:ln>
              <a:effectLst/>
            </c:spPr>
            <c:extLst>
              <c:ext xmlns:c16="http://schemas.microsoft.com/office/drawing/2014/chart" uri="{C3380CC4-5D6E-409C-BE32-E72D297353CC}">
                <c16:uniqueId val="{0000000F-02DA-4EFC-97A5-D7888928F2F2}"/>
              </c:ext>
            </c:extLst>
          </c:dPt>
          <c:cat>
            <c:strRef>
              <c:f>Feuil2!$B$2:$R$2</c:f>
              <c:strCache>
                <c:ptCount val="17"/>
                <c:pt idx="0">
                  <c:v>OCT.22</c:v>
                </c:pt>
                <c:pt idx="1">
                  <c:v>NOV.22</c:v>
                </c:pt>
                <c:pt idx="2">
                  <c:v>DEC.22</c:v>
                </c:pt>
                <c:pt idx="3">
                  <c:v>JAN.23</c:v>
                </c:pt>
                <c:pt idx="4">
                  <c:v>FEV.23</c:v>
                </c:pt>
                <c:pt idx="5">
                  <c:v>MARS.23</c:v>
                </c:pt>
                <c:pt idx="6">
                  <c:v>AVRIL.23</c:v>
                </c:pt>
                <c:pt idx="7">
                  <c:v>MAI.23</c:v>
                </c:pt>
                <c:pt idx="9">
                  <c:v>OCT.23</c:v>
                </c:pt>
                <c:pt idx="10">
                  <c:v>NOV.23</c:v>
                </c:pt>
                <c:pt idx="11">
                  <c:v>DEC.23</c:v>
                </c:pt>
                <c:pt idx="12">
                  <c:v>JAN.24</c:v>
                </c:pt>
                <c:pt idx="13">
                  <c:v>FEV.24</c:v>
                </c:pt>
                <c:pt idx="14">
                  <c:v>MARS.24</c:v>
                </c:pt>
                <c:pt idx="15">
                  <c:v>AVRIL.24</c:v>
                </c:pt>
                <c:pt idx="16">
                  <c:v>MAI.24</c:v>
                </c:pt>
              </c:strCache>
            </c:strRef>
          </c:cat>
          <c:val>
            <c:numRef>
              <c:f>Feuil2!$B$3:$R$3</c:f>
              <c:numCache>
                <c:formatCode>General</c:formatCode>
                <c:ptCount val="17"/>
                <c:pt idx="0">
                  <c:v>74438.746319999991</c:v>
                </c:pt>
                <c:pt idx="1">
                  <c:v>71892.211659000008</c:v>
                </c:pt>
                <c:pt idx="2">
                  <c:v>74050.636448999998</c:v>
                </c:pt>
                <c:pt idx="3">
                  <c:v>71020.438159999991</c:v>
                </c:pt>
                <c:pt idx="4">
                  <c:v>72164.006384000008</c:v>
                </c:pt>
                <c:pt idx="5">
                  <c:v>71538.14648299999</c:v>
                </c:pt>
                <c:pt idx="6">
                  <c:v>71036.882990000013</c:v>
                </c:pt>
                <c:pt idx="7">
                  <c:v>68442.178207000004</c:v>
                </c:pt>
                <c:pt idx="9">
                  <c:v>64588.477881000006</c:v>
                </c:pt>
                <c:pt idx="10">
                  <c:v>64501.301741000003</c:v>
                </c:pt>
                <c:pt idx="11">
                  <c:v>62880.002680999998</c:v>
                </c:pt>
                <c:pt idx="12">
                  <c:v>61259.516355000007</c:v>
                </c:pt>
                <c:pt idx="13">
                  <c:v>59931.653145000004</c:v>
                </c:pt>
                <c:pt idx="14">
                  <c:v>60553.450234999997</c:v>
                </c:pt>
                <c:pt idx="15">
                  <c:v>57881.469755000006</c:v>
                </c:pt>
                <c:pt idx="16">
                  <c:v>56334.731714000001</c:v>
                </c:pt>
              </c:numCache>
            </c:numRef>
          </c:val>
          <c:extLst>
            <c:ext xmlns:c16="http://schemas.microsoft.com/office/drawing/2014/chart" uri="{C3380CC4-5D6E-409C-BE32-E72D297353CC}">
              <c16:uniqueId val="{00000010-02DA-4EFC-97A5-D7888928F2F2}"/>
            </c:ext>
          </c:extLst>
        </c:ser>
        <c:dLbls>
          <c:showLegendKey val="0"/>
          <c:showVal val="0"/>
          <c:showCatName val="0"/>
          <c:showSerName val="0"/>
          <c:showPercent val="0"/>
          <c:showBubbleSize val="0"/>
        </c:dLbls>
        <c:gapWidth val="219"/>
        <c:overlap val="-27"/>
        <c:axId val="1053799647"/>
        <c:axId val="1053781343"/>
      </c:barChart>
      <c:catAx>
        <c:axId val="1053799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2060"/>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053781343"/>
        <c:crosses val="autoZero"/>
        <c:auto val="1"/>
        <c:lblAlgn val="ctr"/>
        <c:lblOffset val="100"/>
        <c:noMultiLvlLbl val="0"/>
      </c:catAx>
      <c:valAx>
        <c:axId val="1053781343"/>
        <c:scaling>
          <c:orientation val="minMax"/>
          <c:min val="4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002060"/>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053799647"/>
        <c:crosses val="autoZero"/>
        <c:crossBetween val="between"/>
      </c:valAx>
      <c:spPr>
        <a:noFill/>
        <a:ln>
          <a:noFill/>
        </a:ln>
        <a:effectLst/>
      </c:spPr>
    </c:plotArea>
    <c:plotVisOnly val="1"/>
    <c:dispBlanksAs val="gap"/>
    <c:showDLblsOverMax val="0"/>
  </c:chart>
  <c:spPr>
    <a:noFill/>
    <a:ln>
      <a:solidFill>
        <a:srgbClr val="002060"/>
      </a:solidFill>
    </a:ln>
    <a:effectLst/>
  </c:spPr>
  <c:txPr>
    <a:bodyPr/>
    <a:lstStyle/>
    <a:p>
      <a:pPr>
        <a:defRPr b="1">
          <a:solidFill>
            <a:srgbClr val="002060"/>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2">
                  <a:lumMod val="75000"/>
                </a:schemeClr>
              </a:solidFill>
              <a:ln w="19050">
                <a:noFill/>
              </a:ln>
              <a:effectLst/>
            </c:spPr>
            <c:extLst>
              <c:ext xmlns:c16="http://schemas.microsoft.com/office/drawing/2014/chart" uri="{C3380CC4-5D6E-409C-BE32-E72D297353CC}">
                <c16:uniqueId val="{00000002-6D18-41D7-B716-A1D9EEBBF4AF}"/>
              </c:ext>
            </c:extLst>
          </c:dPt>
          <c:dPt>
            <c:idx val="1"/>
            <c:bubble3D val="0"/>
            <c:spPr>
              <a:solidFill>
                <a:schemeClr val="bg2"/>
              </a:solidFill>
              <a:ln w="19050">
                <a:noFill/>
              </a:ln>
              <a:effectLst/>
            </c:spPr>
            <c:extLst>
              <c:ext xmlns:c16="http://schemas.microsoft.com/office/drawing/2014/chart" uri="{C3380CC4-5D6E-409C-BE32-E72D297353CC}">
                <c16:uniqueId val="{00000001-6D18-41D7-B716-A1D9EEBBF4AF}"/>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0-6D18-41D7-B716-A1D9EEBBF4AF}"/>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400"/>
            </a:pPr>
            <a:r>
              <a:rPr lang="en-US" sz="1400"/>
              <a:t>Crédit en gourdes </a:t>
            </a:r>
          </a:p>
          <a:p>
            <a:pPr>
              <a:defRPr sz="1400"/>
            </a:pPr>
            <a:r>
              <a:rPr lang="en-US" sz="1400"/>
              <a:t>(millions de gourdes)</a:t>
            </a:r>
          </a:p>
        </c:rich>
      </c:tx>
      <c:overlay val="0"/>
      <c:spPr>
        <a:noFill/>
        <a:ln w="25400">
          <a:noFill/>
        </a:ln>
      </c:spPr>
    </c:title>
    <c:autoTitleDeleted val="0"/>
    <c:plotArea>
      <c:layout>
        <c:manualLayout>
          <c:layoutTarget val="inner"/>
          <c:xMode val="edge"/>
          <c:yMode val="edge"/>
          <c:x val="9.14700308238037E-2"/>
          <c:y val="0.14368835020692194"/>
          <c:w val="0.8350890898284824"/>
          <c:h val="0.70898402737388411"/>
        </c:manualLayout>
      </c:layout>
      <c:barChart>
        <c:barDir val="col"/>
        <c:grouping val="clustered"/>
        <c:varyColors val="0"/>
        <c:ser>
          <c:idx val="0"/>
          <c:order val="0"/>
          <c:tx>
            <c:strRef>
              <c:f>'base de donnees'!$C$3</c:f>
              <c:strCache>
                <c:ptCount val="1"/>
                <c:pt idx="0">
                  <c:v> Credit en gourdes </c:v>
                </c:pt>
              </c:strCache>
            </c:strRef>
          </c:tx>
          <c:spPr>
            <a:solidFill>
              <a:srgbClr val="5B9BD5"/>
            </a:solidFill>
            <a:ln w="25400">
              <a:noFill/>
            </a:ln>
          </c:spPr>
          <c:invertIfNegative val="0"/>
          <c:cat>
            <c:strRef>
              <c:f>'base de donnees'!$B$27:$B$59</c:f>
              <c:strCache>
                <c:ptCount val="12"/>
                <c:pt idx="0">
                  <c:v>Sep.21</c:v>
                </c:pt>
                <c:pt idx="1">
                  <c:v>Dec.21</c:v>
                </c:pt>
                <c:pt idx="2">
                  <c:v>Mar.22</c:v>
                </c:pt>
                <c:pt idx="3">
                  <c:v>Juin.22</c:v>
                </c:pt>
                <c:pt idx="4">
                  <c:v>Sep.22</c:v>
                </c:pt>
                <c:pt idx="5">
                  <c:v>Dec.22</c:v>
                </c:pt>
                <c:pt idx="6">
                  <c:v>Mar.23</c:v>
                </c:pt>
                <c:pt idx="7">
                  <c:v>Juin.23</c:v>
                </c:pt>
                <c:pt idx="8">
                  <c:v>Sep.23</c:v>
                </c:pt>
                <c:pt idx="9">
                  <c:v>Dec.23</c:v>
                </c:pt>
                <c:pt idx="10">
                  <c:v>Mar.24</c:v>
                </c:pt>
                <c:pt idx="11">
                  <c:v>Mai.24</c:v>
                </c:pt>
              </c:strCache>
            </c:strRef>
          </c:cat>
          <c:val>
            <c:numRef>
              <c:f>'base de donnees'!$C$27:$C$59</c:f>
              <c:numCache>
                <c:formatCode>_(* #,##0.00_);_(* \(#,##0.00\);_(* "-"??_);_(@_)</c:formatCode>
                <c:ptCount val="12"/>
                <c:pt idx="0">
                  <c:v>70458.994400000011</c:v>
                </c:pt>
                <c:pt idx="1">
                  <c:v>68972.070569999996</c:v>
                </c:pt>
                <c:pt idx="2">
                  <c:v>71191.536120000004</c:v>
                </c:pt>
                <c:pt idx="3">
                  <c:v>67942.850709999999</c:v>
                </c:pt>
                <c:pt idx="4">
                  <c:v>74850.568209999998</c:v>
                </c:pt>
                <c:pt idx="5">
                  <c:v>74050.636450000005</c:v>
                </c:pt>
                <c:pt idx="6">
                  <c:v>71538.14648000001</c:v>
                </c:pt>
                <c:pt idx="7">
                  <c:v>72640.685230000003</c:v>
                </c:pt>
                <c:pt idx="8">
                  <c:v>67899.101319999987</c:v>
                </c:pt>
                <c:pt idx="9">
                  <c:v>62880.002679999998</c:v>
                </c:pt>
                <c:pt idx="10">
                  <c:v>60553.450240000006</c:v>
                </c:pt>
                <c:pt idx="11">
                  <c:v>56334.73171</c:v>
                </c:pt>
              </c:numCache>
            </c:numRef>
          </c:val>
          <c:extLst>
            <c:ext xmlns:c16="http://schemas.microsoft.com/office/drawing/2014/chart" uri="{C3380CC4-5D6E-409C-BE32-E72D297353CC}">
              <c16:uniqueId val="{00000000-94A2-4B18-9000-1881E21B538D}"/>
            </c:ext>
          </c:extLst>
        </c:ser>
        <c:dLbls>
          <c:showLegendKey val="0"/>
          <c:showVal val="0"/>
          <c:showCatName val="0"/>
          <c:showSerName val="0"/>
          <c:showPercent val="0"/>
          <c:showBubbleSize val="0"/>
        </c:dLbls>
        <c:gapWidth val="219"/>
        <c:overlap val="-27"/>
        <c:axId val="1053810047"/>
        <c:axId val="1"/>
      </c:barChart>
      <c:lineChart>
        <c:grouping val="standard"/>
        <c:varyColors val="0"/>
        <c:ser>
          <c:idx val="1"/>
          <c:order val="1"/>
          <c:tx>
            <c:v>% glissement annuel</c:v>
          </c:tx>
          <c:spPr>
            <a:ln w="28575" cap="rnd">
              <a:solidFill>
                <a:schemeClr val="accent2"/>
              </a:solidFill>
              <a:round/>
            </a:ln>
            <a:effectLst/>
          </c:spPr>
          <c:marker>
            <c:symbol val="diamond"/>
            <c:size val="7"/>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1-94A2-4B18-9000-1881E21B538D}"/>
                </c:ext>
              </c:extLst>
            </c:dLbl>
            <c:dLbl>
              <c:idx val="1"/>
              <c:delete val="1"/>
              <c:extLst>
                <c:ext xmlns:c15="http://schemas.microsoft.com/office/drawing/2012/chart" uri="{CE6537A1-D6FC-4f65-9D91-7224C49458BB}"/>
                <c:ext xmlns:c16="http://schemas.microsoft.com/office/drawing/2014/chart" uri="{C3380CC4-5D6E-409C-BE32-E72D297353CC}">
                  <c16:uniqueId val="{00000002-94A2-4B18-9000-1881E21B538D}"/>
                </c:ext>
              </c:extLst>
            </c:dLbl>
            <c:dLbl>
              <c:idx val="2"/>
              <c:delete val="1"/>
              <c:extLst>
                <c:ext xmlns:c15="http://schemas.microsoft.com/office/drawing/2012/chart" uri="{CE6537A1-D6FC-4f65-9D91-7224C49458BB}"/>
                <c:ext xmlns:c16="http://schemas.microsoft.com/office/drawing/2014/chart" uri="{C3380CC4-5D6E-409C-BE32-E72D297353CC}">
                  <c16:uniqueId val="{00000003-94A2-4B18-9000-1881E21B538D}"/>
                </c:ext>
              </c:extLst>
            </c:dLbl>
            <c:dLbl>
              <c:idx val="3"/>
              <c:delete val="1"/>
              <c:extLst>
                <c:ext xmlns:c15="http://schemas.microsoft.com/office/drawing/2012/chart" uri="{CE6537A1-D6FC-4f65-9D91-7224C49458BB}"/>
                <c:ext xmlns:c16="http://schemas.microsoft.com/office/drawing/2014/chart" uri="{C3380CC4-5D6E-409C-BE32-E72D297353CC}">
                  <c16:uniqueId val="{00000004-94A2-4B18-9000-1881E21B538D}"/>
                </c:ext>
              </c:extLst>
            </c:dLbl>
            <c:dLbl>
              <c:idx val="4"/>
              <c:delete val="1"/>
              <c:extLst>
                <c:ext xmlns:c15="http://schemas.microsoft.com/office/drawing/2012/chart" uri="{CE6537A1-D6FC-4f65-9D91-7224C49458BB}"/>
                <c:ext xmlns:c16="http://schemas.microsoft.com/office/drawing/2014/chart" uri="{C3380CC4-5D6E-409C-BE32-E72D297353CC}">
                  <c16:uniqueId val="{00000005-94A2-4B18-9000-1881E21B538D}"/>
                </c:ext>
              </c:extLst>
            </c:dLbl>
            <c:dLbl>
              <c:idx val="5"/>
              <c:delete val="1"/>
              <c:extLst>
                <c:ext xmlns:c15="http://schemas.microsoft.com/office/drawing/2012/chart" uri="{CE6537A1-D6FC-4f65-9D91-7224C49458BB}"/>
                <c:ext xmlns:c16="http://schemas.microsoft.com/office/drawing/2014/chart" uri="{C3380CC4-5D6E-409C-BE32-E72D297353CC}">
                  <c16:uniqueId val="{00000006-94A2-4B18-9000-1881E21B538D}"/>
                </c:ext>
              </c:extLst>
            </c:dLbl>
            <c:dLbl>
              <c:idx val="6"/>
              <c:delete val="1"/>
              <c:extLst>
                <c:ext xmlns:c15="http://schemas.microsoft.com/office/drawing/2012/chart" uri="{CE6537A1-D6FC-4f65-9D91-7224C49458BB}"/>
                <c:ext xmlns:c16="http://schemas.microsoft.com/office/drawing/2014/chart" uri="{C3380CC4-5D6E-409C-BE32-E72D297353CC}">
                  <c16:uniqueId val="{00000007-94A2-4B18-9000-1881E21B538D}"/>
                </c:ext>
              </c:extLst>
            </c:dLbl>
            <c:dLbl>
              <c:idx val="7"/>
              <c:delete val="1"/>
              <c:extLst>
                <c:ext xmlns:c15="http://schemas.microsoft.com/office/drawing/2012/chart" uri="{CE6537A1-D6FC-4f65-9D91-7224C49458BB}"/>
                <c:ext xmlns:c16="http://schemas.microsoft.com/office/drawing/2014/chart" uri="{C3380CC4-5D6E-409C-BE32-E72D297353CC}">
                  <c16:uniqueId val="{00000008-94A2-4B18-9000-1881E21B538D}"/>
                </c:ext>
              </c:extLst>
            </c:dLbl>
            <c:dLbl>
              <c:idx val="9"/>
              <c:layout>
                <c:manualLayout>
                  <c:x val="-1.5971330874603434E-2"/>
                  <c:y val="-3.79568506081365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A2-4B18-9000-1881E21B538D}"/>
                </c:ext>
              </c:extLst>
            </c:dLbl>
            <c:spPr>
              <a:noFill/>
              <a:ln w="25400">
                <a:noFill/>
              </a:ln>
            </c:spPr>
            <c:txPr>
              <a:bodyPr rot="0" vert="horz"/>
              <a:lstStyle/>
              <a:p>
                <a:pPr>
                  <a:defRPr b="1">
                    <a:solidFill>
                      <a:srgbClr val="FF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'base de donnees'!$G$27:$G$59</c:f>
              <c:numCache>
                <c:formatCode>0.00%</c:formatCode>
                <c:ptCount val="12"/>
                <c:pt idx="0">
                  <c:v>5.4589776413539015E-2</c:v>
                </c:pt>
                <c:pt idx="1">
                  <c:v>3.065280063802267E-2</c:v>
                </c:pt>
                <c:pt idx="2">
                  <c:v>9.6548215036281748E-2</c:v>
                </c:pt>
                <c:pt idx="3">
                  <c:v>-1.1623114415027391E-2</c:v>
                </c:pt>
                <c:pt idx="4">
                  <c:v>6.2328079578722884E-2</c:v>
                </c:pt>
                <c:pt idx="5">
                  <c:v>7.3632208487140582E-2</c:v>
                </c:pt>
                <c:pt idx="6">
                  <c:v>4.8687017992667947E-3</c:v>
                </c:pt>
                <c:pt idx="7">
                  <c:v>6.9143912433873744E-2</c:v>
                </c:pt>
                <c:pt idx="8">
                  <c:v>-9.2871264123166597E-2</c:v>
                </c:pt>
                <c:pt idx="9">
                  <c:v>-0.15085128643752532</c:v>
                </c:pt>
                <c:pt idx="10">
                  <c:v>-0.15355019357499022</c:v>
                </c:pt>
                <c:pt idx="11">
                  <c:v>-0.17690036782363827</c:v>
                </c:pt>
              </c:numCache>
            </c:numRef>
          </c:val>
          <c:smooth val="0"/>
          <c:extLst>
            <c:ext xmlns:c16="http://schemas.microsoft.com/office/drawing/2014/chart" uri="{C3380CC4-5D6E-409C-BE32-E72D297353CC}">
              <c16:uniqueId val="{0000000A-94A2-4B18-9000-1881E21B538D}"/>
            </c:ext>
          </c:extLst>
        </c:ser>
        <c:dLbls>
          <c:showLegendKey val="0"/>
          <c:showVal val="0"/>
          <c:showCatName val="0"/>
          <c:showSerName val="0"/>
          <c:showPercent val="0"/>
          <c:showBubbleSize val="0"/>
        </c:dLbls>
        <c:marker val="1"/>
        <c:smooth val="0"/>
        <c:axId val="3"/>
        <c:axId val="4"/>
      </c:lineChart>
      <c:catAx>
        <c:axId val="1053810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900" b="1"/>
            </a:pPr>
            <a:endParaRPr lang="en-US"/>
          </a:p>
        </c:txPr>
        <c:crossAx val="1"/>
        <c:crosses val="autoZero"/>
        <c:auto val="1"/>
        <c:lblAlgn val="ctr"/>
        <c:lblOffset val="100"/>
        <c:noMultiLvlLbl val="0"/>
      </c:catAx>
      <c:valAx>
        <c:axId val="1"/>
        <c:scaling>
          <c:orientation val="minMax"/>
          <c:min val="4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6350">
            <a:noFill/>
          </a:ln>
        </c:spPr>
        <c:txPr>
          <a:bodyPr rot="-60000000" vert="horz"/>
          <a:lstStyle/>
          <a:p>
            <a:pPr>
              <a:defRPr sz="900" b="1"/>
            </a:pPr>
            <a:endParaRPr lang="en-US"/>
          </a:p>
        </c:txPr>
        <c:crossAx val="1053810047"/>
        <c:crosses val="autoZero"/>
        <c:crossBetween val="between"/>
      </c:valAx>
      <c:catAx>
        <c:axId val="3"/>
        <c:scaling>
          <c:orientation val="minMax"/>
        </c:scaling>
        <c:delete val="1"/>
        <c:axPos val="b"/>
        <c:majorTickMark val="out"/>
        <c:minorTickMark val="none"/>
        <c:tickLblPos val="nextTo"/>
        <c:crossAx val="4"/>
        <c:crosses val="autoZero"/>
        <c:auto val="1"/>
        <c:lblAlgn val="ctr"/>
        <c:lblOffset val="100"/>
        <c:noMultiLvlLbl val="0"/>
      </c:catAx>
      <c:valAx>
        <c:axId val="4"/>
        <c:scaling>
          <c:orientation val="minMax"/>
        </c:scaling>
        <c:delete val="0"/>
        <c:axPos val="r"/>
        <c:numFmt formatCode="0%" sourceLinked="0"/>
        <c:majorTickMark val="out"/>
        <c:minorTickMark val="none"/>
        <c:tickLblPos val="nextTo"/>
        <c:spPr>
          <a:ln w="6350">
            <a:noFill/>
          </a:ln>
        </c:spPr>
        <c:txPr>
          <a:bodyPr rot="-60000000" vert="horz"/>
          <a:lstStyle/>
          <a:p>
            <a:pPr>
              <a:defRPr sz="900"/>
            </a:pPr>
            <a:endParaRPr lang="en-US"/>
          </a:p>
        </c:txPr>
        <c:crossAx val="3"/>
        <c:crosses val="max"/>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rgbClr val="002060"/>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dirty="0" err="1"/>
              <a:t>Dépôts</a:t>
            </a:r>
            <a:r>
              <a:rPr lang="en-US" dirty="0"/>
              <a:t> </a:t>
            </a:r>
            <a:r>
              <a:rPr lang="en-US" dirty="0" err="1"/>
              <a:t>en</a:t>
            </a:r>
            <a:r>
              <a:rPr lang="en-US" dirty="0"/>
              <a:t> gourdes (%</a:t>
            </a:r>
            <a:r>
              <a:rPr lang="en-US" sz="1200" dirty="0"/>
              <a:t> </a:t>
            </a:r>
            <a:r>
              <a:rPr lang="en-US" sz="1200" dirty="0" err="1"/>
              <a:t>en</a:t>
            </a:r>
            <a:r>
              <a:rPr lang="en-US" sz="1200" dirty="0"/>
              <a:t> </a:t>
            </a:r>
            <a:r>
              <a:rPr lang="en-US" sz="1200" dirty="0" err="1"/>
              <a:t>g.a</a:t>
            </a:r>
            <a:r>
              <a:rPr lang="en-US" sz="1200" dirty="0"/>
              <a:t>) </a:t>
            </a:r>
            <a:endParaRPr lang="en-US" dirty="0"/>
          </a:p>
        </c:rich>
      </c:tx>
      <c:layout>
        <c:manualLayout>
          <c:xMode val="edge"/>
          <c:yMode val="edge"/>
          <c:x val="0.22758801504527038"/>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lineChart>
        <c:grouping val="standard"/>
        <c:varyColors val="0"/>
        <c:ser>
          <c:idx val="0"/>
          <c:order val="0"/>
          <c:tx>
            <c:strRef>
              <c:f>'Graph Agrégats mon'!$C$61</c:f>
              <c:strCache>
                <c:ptCount val="1"/>
                <c:pt idx="0">
                  <c:v>Dépot en G</c:v>
                </c:pt>
              </c:strCache>
            </c:strRef>
          </c:tx>
          <c:spPr>
            <a:ln w="28575" cap="rnd">
              <a:solidFill>
                <a:srgbClr val="0070C0"/>
              </a:solidFill>
              <a:round/>
            </a:ln>
            <a:effectLst/>
          </c:spPr>
          <c:marker>
            <c:symbol val="none"/>
          </c:marker>
          <c:cat>
            <c:numRef>
              <c:f>'Graph Agrégats mon'!$B$62:$B$82</c:f>
              <c:numCache>
                <c:formatCode>[$-40C]mmm\-yy;@</c:formatCode>
                <c:ptCount val="21"/>
                <c:pt idx="0">
                  <c:v>44834</c:v>
                </c:pt>
                <c:pt idx="1">
                  <c:v>44865</c:v>
                </c:pt>
                <c:pt idx="2">
                  <c:v>44895</c:v>
                </c:pt>
                <c:pt idx="3">
                  <c:v>44925</c:v>
                </c:pt>
                <c:pt idx="4">
                  <c:v>44957</c:v>
                </c:pt>
                <c:pt idx="5">
                  <c:v>44985</c:v>
                </c:pt>
                <c:pt idx="6">
                  <c:v>45016</c:v>
                </c:pt>
                <c:pt idx="7">
                  <c:v>45044</c:v>
                </c:pt>
                <c:pt idx="8">
                  <c:v>45077</c:v>
                </c:pt>
                <c:pt idx="9">
                  <c:v>45107</c:v>
                </c:pt>
                <c:pt idx="10">
                  <c:v>45138</c:v>
                </c:pt>
                <c:pt idx="11">
                  <c:v>45169</c:v>
                </c:pt>
                <c:pt idx="12">
                  <c:v>45199</c:v>
                </c:pt>
                <c:pt idx="13">
                  <c:v>45230</c:v>
                </c:pt>
                <c:pt idx="14">
                  <c:v>45260</c:v>
                </c:pt>
                <c:pt idx="15">
                  <c:v>45289</c:v>
                </c:pt>
                <c:pt idx="16">
                  <c:v>45322</c:v>
                </c:pt>
                <c:pt idx="17">
                  <c:v>45351</c:v>
                </c:pt>
                <c:pt idx="18">
                  <c:v>45380</c:v>
                </c:pt>
                <c:pt idx="19">
                  <c:v>45411</c:v>
                </c:pt>
                <c:pt idx="20">
                  <c:v>45441</c:v>
                </c:pt>
              </c:numCache>
            </c:numRef>
          </c:cat>
          <c:val>
            <c:numRef>
              <c:f>'Graph Agrégats mon'!$C$62:$C$82</c:f>
              <c:numCache>
                <c:formatCode>#,#00%</c:formatCode>
                <c:ptCount val="21"/>
                <c:pt idx="0">
                  <c:v>0.12760231736880456</c:v>
                </c:pt>
                <c:pt idx="1">
                  <c:v>0.10989829565010023</c:v>
                </c:pt>
                <c:pt idx="2">
                  <c:v>0.13266323680322434</c:v>
                </c:pt>
                <c:pt idx="3">
                  <c:v>0.10704264342089553</c:v>
                </c:pt>
                <c:pt idx="4">
                  <c:v>8.7016727479911182E-2</c:v>
                </c:pt>
                <c:pt idx="5">
                  <c:v>7.7500012100424343E-2</c:v>
                </c:pt>
                <c:pt idx="6">
                  <c:v>5.4231719344499441E-2</c:v>
                </c:pt>
                <c:pt idx="7">
                  <c:v>5.1867775846875075E-2</c:v>
                </c:pt>
                <c:pt idx="8">
                  <c:v>6.0790605090473404E-2</c:v>
                </c:pt>
                <c:pt idx="9">
                  <c:v>1.1716157752994505E-2</c:v>
                </c:pt>
                <c:pt idx="10">
                  <c:v>-3.1549331941047476E-2</c:v>
                </c:pt>
                <c:pt idx="11">
                  <c:v>-2.1811756148220285E-2</c:v>
                </c:pt>
                <c:pt idx="12">
                  <c:v>5.8327520728669313E-3</c:v>
                </c:pt>
                <c:pt idx="13">
                  <c:v>9.4030178436337319E-3</c:v>
                </c:pt>
                <c:pt idx="14">
                  <c:v>5.5995562460742221E-4</c:v>
                </c:pt>
                <c:pt idx="15">
                  <c:v>2.3785984900257962E-2</c:v>
                </c:pt>
                <c:pt idx="16">
                  <c:v>4.779139598012061E-2</c:v>
                </c:pt>
                <c:pt idx="17">
                  <c:v>3.6854880396445466E-2</c:v>
                </c:pt>
                <c:pt idx="18">
                  <c:v>4.281893144671578E-2</c:v>
                </c:pt>
                <c:pt idx="19">
                  <c:v>7.1135402704181949E-2</c:v>
                </c:pt>
                <c:pt idx="20">
                  <c:v>3.5779494224962516E-2</c:v>
                </c:pt>
              </c:numCache>
            </c:numRef>
          </c:val>
          <c:smooth val="0"/>
          <c:extLst>
            <c:ext xmlns:c16="http://schemas.microsoft.com/office/drawing/2014/chart" uri="{C3380CC4-5D6E-409C-BE32-E72D297353CC}">
              <c16:uniqueId val="{00000000-16B9-4240-996D-D118D7CDF859}"/>
            </c:ext>
          </c:extLst>
        </c:ser>
        <c:ser>
          <c:idx val="1"/>
          <c:order val="1"/>
          <c:tx>
            <c:strRef>
              <c:f>'Graph Agrégats mon'!$D$61</c:f>
              <c:strCache>
                <c:ptCount val="1"/>
                <c:pt idx="0">
                  <c:v>Dépots en $</c:v>
                </c:pt>
              </c:strCache>
            </c:strRef>
          </c:tx>
          <c:spPr>
            <a:ln w="28575" cap="rnd">
              <a:solidFill>
                <a:srgbClr val="92D050"/>
              </a:solidFill>
              <a:round/>
            </a:ln>
            <a:effectLst/>
          </c:spPr>
          <c:marker>
            <c:symbol val="none"/>
          </c:marker>
          <c:cat>
            <c:numRef>
              <c:f>'Graph Agrégats mon'!$B$62:$B$82</c:f>
              <c:numCache>
                <c:formatCode>[$-40C]mmm\-yy;@</c:formatCode>
                <c:ptCount val="21"/>
                <c:pt idx="0">
                  <c:v>44834</c:v>
                </c:pt>
                <c:pt idx="1">
                  <c:v>44865</c:v>
                </c:pt>
                <c:pt idx="2">
                  <c:v>44895</c:v>
                </c:pt>
                <c:pt idx="3">
                  <c:v>44925</c:v>
                </c:pt>
                <c:pt idx="4">
                  <c:v>44957</c:v>
                </c:pt>
                <c:pt idx="5">
                  <c:v>44985</c:v>
                </c:pt>
                <c:pt idx="6">
                  <c:v>45016</c:v>
                </c:pt>
                <c:pt idx="7">
                  <c:v>45044</c:v>
                </c:pt>
                <c:pt idx="8">
                  <c:v>45077</c:v>
                </c:pt>
                <c:pt idx="9">
                  <c:v>45107</c:v>
                </c:pt>
                <c:pt idx="10">
                  <c:v>45138</c:v>
                </c:pt>
                <c:pt idx="11">
                  <c:v>45169</c:v>
                </c:pt>
                <c:pt idx="12">
                  <c:v>45199</c:v>
                </c:pt>
                <c:pt idx="13">
                  <c:v>45230</c:v>
                </c:pt>
                <c:pt idx="14">
                  <c:v>45260</c:v>
                </c:pt>
                <c:pt idx="15">
                  <c:v>45289</c:v>
                </c:pt>
                <c:pt idx="16">
                  <c:v>45322</c:v>
                </c:pt>
                <c:pt idx="17">
                  <c:v>45351</c:v>
                </c:pt>
                <c:pt idx="18">
                  <c:v>45380</c:v>
                </c:pt>
                <c:pt idx="19">
                  <c:v>45411</c:v>
                </c:pt>
                <c:pt idx="20">
                  <c:v>45441</c:v>
                </c:pt>
              </c:numCache>
            </c:numRef>
          </c:cat>
          <c:val>
            <c:numRef>
              <c:f>'Graph Agrégats mon'!$D$62:$D$82</c:f>
              <c:numCache>
                <c:formatCode>#,#00%</c:formatCode>
                <c:ptCount val="21"/>
                <c:pt idx="0">
                  <c:v>0.18429320856176878</c:v>
                </c:pt>
                <c:pt idx="1">
                  <c:v>0.26428636529882077</c:v>
                </c:pt>
                <c:pt idx="2">
                  <c:v>0.39902646416099485</c:v>
                </c:pt>
                <c:pt idx="3">
                  <c:v>0.40435235476966547</c:v>
                </c:pt>
                <c:pt idx="4">
                  <c:v>0.42935542217246914</c:v>
                </c:pt>
                <c:pt idx="5">
                  <c:v>0.43648031473459792</c:v>
                </c:pt>
                <c:pt idx="6">
                  <c:v>0.41971321221449176</c:v>
                </c:pt>
                <c:pt idx="7">
                  <c:v>0.36045547586010729</c:v>
                </c:pt>
                <c:pt idx="8">
                  <c:v>0.19035111564426188</c:v>
                </c:pt>
                <c:pt idx="9">
                  <c:v>0.13897513062036637</c:v>
                </c:pt>
                <c:pt idx="10">
                  <c:v>0.14038406926084845</c:v>
                </c:pt>
                <c:pt idx="11">
                  <c:v>0.11332384663514405</c:v>
                </c:pt>
                <c:pt idx="12">
                  <c:v>7.7473174431504477E-2</c:v>
                </c:pt>
                <c:pt idx="13">
                  <c:v>-2.1219005027368842E-2</c:v>
                </c:pt>
                <c:pt idx="14">
                  <c:v>-0.11336716650811729</c:v>
                </c:pt>
                <c:pt idx="15">
                  <c:v>-0.14380665313455732</c:v>
                </c:pt>
                <c:pt idx="16">
                  <c:v>-0.15248049271322661</c:v>
                </c:pt>
                <c:pt idx="17">
                  <c:v>-0.14959398250845091</c:v>
                </c:pt>
                <c:pt idx="18">
                  <c:v>-0.16361962816986053</c:v>
                </c:pt>
                <c:pt idx="19">
                  <c:v>-0.12921099001008252</c:v>
                </c:pt>
                <c:pt idx="20">
                  <c:v>-2.756973478932967E-2</c:v>
                </c:pt>
              </c:numCache>
            </c:numRef>
          </c:val>
          <c:smooth val="0"/>
          <c:extLst>
            <c:ext xmlns:c16="http://schemas.microsoft.com/office/drawing/2014/chart" uri="{C3380CC4-5D6E-409C-BE32-E72D297353CC}">
              <c16:uniqueId val="{00000001-16B9-4240-996D-D118D7CDF859}"/>
            </c:ext>
          </c:extLst>
        </c:ser>
        <c:dLbls>
          <c:showLegendKey val="0"/>
          <c:showVal val="0"/>
          <c:showCatName val="0"/>
          <c:showSerName val="0"/>
          <c:showPercent val="0"/>
          <c:showBubbleSize val="0"/>
        </c:dLbls>
        <c:smooth val="0"/>
        <c:axId val="657412736"/>
        <c:axId val="656909744"/>
      </c:lineChart>
      <c:dateAx>
        <c:axId val="657412736"/>
        <c:scaling>
          <c:orientation val="minMax"/>
        </c:scaling>
        <c:delete val="0"/>
        <c:axPos val="b"/>
        <c:numFmt formatCode="[$-40C]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56909744"/>
        <c:crosses val="autoZero"/>
        <c:auto val="1"/>
        <c:lblOffset val="100"/>
        <c:baseTimeUnit val="months"/>
      </c:dateAx>
      <c:valAx>
        <c:axId val="6569097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57412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lumMod val="20000"/>
        <a:lumOff val="80000"/>
      </a:schemeClr>
    </a:solidFill>
    <a:ln>
      <a:noFill/>
    </a:ln>
    <a:effectLst/>
  </c:spPr>
  <c:txPr>
    <a:bodyPr/>
    <a:lstStyle/>
    <a:p>
      <a:pPr>
        <a:defRPr b="1">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dirty="0"/>
              <a:t>Crédit </a:t>
            </a:r>
            <a:r>
              <a:rPr lang="en-US" dirty="0" err="1"/>
              <a:t>en</a:t>
            </a:r>
            <a:r>
              <a:rPr lang="en-US" dirty="0"/>
              <a:t> gourdes (% </a:t>
            </a:r>
            <a:r>
              <a:rPr lang="en-US" dirty="0" err="1"/>
              <a:t>en</a:t>
            </a:r>
            <a:r>
              <a:rPr lang="en-US" dirty="0"/>
              <a:t> </a:t>
            </a:r>
            <a:r>
              <a:rPr lang="en-US" dirty="0" err="1"/>
              <a:t>g.a</a:t>
            </a:r>
            <a:r>
              <a:rPr lang="en-US" dirty="0"/>
              <a:t>)</a:t>
            </a:r>
          </a:p>
        </c:rich>
      </c:tx>
      <c:layout>
        <c:manualLayout>
          <c:xMode val="edge"/>
          <c:yMode val="edge"/>
          <c:x val="0.19634174588152839"/>
          <c:y val="3.4685872990165324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lineChart>
        <c:grouping val="standard"/>
        <c:varyColors val="0"/>
        <c:ser>
          <c:idx val="0"/>
          <c:order val="0"/>
          <c:tx>
            <c:strRef>
              <c:f>'Graph Agrégats mon'!$H$37</c:f>
              <c:strCache>
                <c:ptCount val="1"/>
                <c:pt idx="0">
                  <c:v>Crédit en gourde</c:v>
                </c:pt>
              </c:strCache>
            </c:strRef>
          </c:tx>
          <c:spPr>
            <a:ln w="28575" cap="rnd">
              <a:solidFill>
                <a:srgbClr val="0070C0"/>
              </a:solidFill>
              <a:round/>
            </a:ln>
            <a:effectLst/>
          </c:spPr>
          <c:marker>
            <c:symbol val="none"/>
          </c:marker>
          <c:cat>
            <c:numRef>
              <c:f>'Graph Agrégats mon'!$G$38:$G$58</c:f>
              <c:numCache>
                <c:formatCode>[$-40C]mmm\-yy;@</c:formatCode>
                <c:ptCount val="21"/>
                <c:pt idx="0">
                  <c:v>44834</c:v>
                </c:pt>
                <c:pt idx="1">
                  <c:v>44865</c:v>
                </c:pt>
                <c:pt idx="2">
                  <c:v>44895</c:v>
                </c:pt>
                <c:pt idx="3">
                  <c:v>44925</c:v>
                </c:pt>
                <c:pt idx="4">
                  <c:v>44957</c:v>
                </c:pt>
                <c:pt idx="5">
                  <c:v>44985</c:v>
                </c:pt>
                <c:pt idx="6">
                  <c:v>45016</c:v>
                </c:pt>
                <c:pt idx="7">
                  <c:v>45044</c:v>
                </c:pt>
                <c:pt idx="8">
                  <c:v>45077</c:v>
                </c:pt>
                <c:pt idx="9">
                  <c:v>45107</c:v>
                </c:pt>
                <c:pt idx="10">
                  <c:v>45138</c:v>
                </c:pt>
                <c:pt idx="11">
                  <c:v>45169</c:v>
                </c:pt>
                <c:pt idx="12">
                  <c:v>45199</c:v>
                </c:pt>
                <c:pt idx="13">
                  <c:v>45230</c:v>
                </c:pt>
                <c:pt idx="14">
                  <c:v>45260</c:v>
                </c:pt>
                <c:pt idx="15">
                  <c:v>45289</c:v>
                </c:pt>
                <c:pt idx="16">
                  <c:v>45322</c:v>
                </c:pt>
                <c:pt idx="17">
                  <c:v>45351</c:v>
                </c:pt>
                <c:pt idx="18">
                  <c:v>45380</c:v>
                </c:pt>
                <c:pt idx="19">
                  <c:v>45411</c:v>
                </c:pt>
                <c:pt idx="20">
                  <c:v>45441</c:v>
                </c:pt>
              </c:numCache>
            </c:numRef>
          </c:cat>
          <c:val>
            <c:numRef>
              <c:f>'Graph Agrégats mon'!$H$38:$H$58</c:f>
              <c:numCache>
                <c:formatCode>#,#00%</c:formatCode>
                <c:ptCount val="21"/>
                <c:pt idx="0">
                  <c:v>6.2328079507759648E-2</c:v>
                </c:pt>
                <c:pt idx="1">
                  <c:v>6.0980246828956863E-2</c:v>
                </c:pt>
                <c:pt idx="2">
                  <c:v>5.7674901093579312E-2</c:v>
                </c:pt>
                <c:pt idx="3">
                  <c:v>7.3632208472641736E-2</c:v>
                </c:pt>
                <c:pt idx="4">
                  <c:v>4.5910417086921784E-2</c:v>
                </c:pt>
                <c:pt idx="5">
                  <c:v>1.8766379852634296E-2</c:v>
                </c:pt>
                <c:pt idx="6">
                  <c:v>4.8687018414061978E-3</c:v>
                </c:pt>
                <c:pt idx="7">
                  <c:v>1.2464819453037901E-2</c:v>
                </c:pt>
                <c:pt idx="8">
                  <c:v>1.2473829527227309E-2</c:v>
                </c:pt>
                <c:pt idx="9">
                  <c:v>6.9143912357229498E-2</c:v>
                </c:pt>
                <c:pt idx="10">
                  <c:v>2.7695367803707516E-2</c:v>
                </c:pt>
                <c:pt idx="11">
                  <c:v>-4.1310190367051081E-2</c:v>
                </c:pt>
                <c:pt idx="12">
                  <c:v>-9.2871264091428096E-2</c:v>
                </c:pt>
                <c:pt idx="13">
                  <c:v>-0.13232716731492622</c:v>
                </c:pt>
                <c:pt idx="14">
                  <c:v>-0.10280543256975672</c:v>
                </c:pt>
                <c:pt idx="15">
                  <c:v>-0.15085128641255385</c:v>
                </c:pt>
                <c:pt idx="16">
                  <c:v>-0.13743820874506396</c:v>
                </c:pt>
                <c:pt idx="17">
                  <c:v>-0.16950767913174125</c:v>
                </c:pt>
                <c:pt idx="18">
                  <c:v>-0.15355019368037925</c:v>
                </c:pt>
                <c:pt idx="19">
                  <c:v>-0.1851913074064907</c:v>
                </c:pt>
                <c:pt idx="20">
                  <c:v>-0.1769003677291161</c:v>
                </c:pt>
              </c:numCache>
            </c:numRef>
          </c:val>
          <c:smooth val="0"/>
          <c:extLst>
            <c:ext xmlns:c16="http://schemas.microsoft.com/office/drawing/2014/chart" uri="{C3380CC4-5D6E-409C-BE32-E72D297353CC}">
              <c16:uniqueId val="{00000000-4D27-44CB-9533-697C166188E6}"/>
            </c:ext>
          </c:extLst>
        </c:ser>
        <c:ser>
          <c:idx val="1"/>
          <c:order val="1"/>
          <c:tx>
            <c:strRef>
              <c:f>'Graph Agrégats mon'!$I$37</c:f>
              <c:strCache>
                <c:ptCount val="1"/>
                <c:pt idx="0">
                  <c:v>crédit en $ conv.</c:v>
                </c:pt>
              </c:strCache>
            </c:strRef>
          </c:tx>
          <c:spPr>
            <a:ln w="28575" cap="rnd">
              <a:solidFill>
                <a:srgbClr val="FFC000"/>
              </a:solidFill>
              <a:round/>
            </a:ln>
            <a:effectLst/>
          </c:spPr>
          <c:marker>
            <c:symbol val="none"/>
          </c:marker>
          <c:cat>
            <c:numRef>
              <c:f>'Graph Agrégats mon'!$G$38:$G$58</c:f>
              <c:numCache>
                <c:formatCode>[$-40C]mmm\-yy;@</c:formatCode>
                <c:ptCount val="21"/>
                <c:pt idx="0">
                  <c:v>44834</c:v>
                </c:pt>
                <c:pt idx="1">
                  <c:v>44865</c:v>
                </c:pt>
                <c:pt idx="2">
                  <c:v>44895</c:v>
                </c:pt>
                <c:pt idx="3">
                  <c:v>44925</c:v>
                </c:pt>
                <c:pt idx="4">
                  <c:v>44957</c:v>
                </c:pt>
                <c:pt idx="5">
                  <c:v>44985</c:v>
                </c:pt>
                <c:pt idx="6">
                  <c:v>45016</c:v>
                </c:pt>
                <c:pt idx="7">
                  <c:v>45044</c:v>
                </c:pt>
                <c:pt idx="8">
                  <c:v>45077</c:v>
                </c:pt>
                <c:pt idx="9">
                  <c:v>45107</c:v>
                </c:pt>
                <c:pt idx="10">
                  <c:v>45138</c:v>
                </c:pt>
                <c:pt idx="11">
                  <c:v>45169</c:v>
                </c:pt>
                <c:pt idx="12">
                  <c:v>45199</c:v>
                </c:pt>
                <c:pt idx="13">
                  <c:v>45230</c:v>
                </c:pt>
                <c:pt idx="14">
                  <c:v>45260</c:v>
                </c:pt>
                <c:pt idx="15">
                  <c:v>45289</c:v>
                </c:pt>
                <c:pt idx="16">
                  <c:v>45322</c:v>
                </c:pt>
                <c:pt idx="17">
                  <c:v>45351</c:v>
                </c:pt>
                <c:pt idx="18">
                  <c:v>45380</c:v>
                </c:pt>
                <c:pt idx="19">
                  <c:v>45411</c:v>
                </c:pt>
                <c:pt idx="20">
                  <c:v>45441</c:v>
                </c:pt>
              </c:numCache>
            </c:numRef>
          </c:cat>
          <c:val>
            <c:numRef>
              <c:f>'Graph Agrégats mon'!$I$38:$I$58</c:f>
              <c:numCache>
                <c:formatCode>#,#00%</c:formatCode>
                <c:ptCount val="21"/>
                <c:pt idx="0">
                  <c:v>0.29370799793506808</c:v>
                </c:pt>
                <c:pt idx="1">
                  <c:v>0.37333616205870546</c:v>
                </c:pt>
                <c:pt idx="2">
                  <c:v>0.50944455736704986</c:v>
                </c:pt>
                <c:pt idx="3">
                  <c:v>0.48783323081512009</c:v>
                </c:pt>
                <c:pt idx="4">
                  <c:v>0.52955247518566617</c:v>
                </c:pt>
                <c:pt idx="5">
                  <c:v>0.50804308076709481</c:v>
                </c:pt>
                <c:pt idx="6">
                  <c:v>0.45604210672237389</c:v>
                </c:pt>
                <c:pt idx="7">
                  <c:v>0.36043428816841727</c:v>
                </c:pt>
                <c:pt idx="8">
                  <c:v>0.23218951984758296</c:v>
                </c:pt>
                <c:pt idx="9">
                  <c:v>9.8238113840296126E-2</c:v>
                </c:pt>
                <c:pt idx="10">
                  <c:v>-0.15136684512372045</c:v>
                </c:pt>
                <c:pt idx="11">
                  <c:v>4.421898414269787E-2</c:v>
                </c:pt>
                <c:pt idx="12">
                  <c:v>-2.4855857417331872E-3</c:v>
                </c:pt>
                <c:pt idx="13">
                  <c:v>-0.10449215601553397</c:v>
                </c:pt>
                <c:pt idx="14">
                  <c:v>-0.19917189038137251</c:v>
                </c:pt>
                <c:pt idx="15">
                  <c:v>-0.24665268563099829</c:v>
                </c:pt>
                <c:pt idx="16">
                  <c:v>-0.25340269105432467</c:v>
                </c:pt>
                <c:pt idx="17">
                  <c:v>-0.24713294493600513</c:v>
                </c:pt>
                <c:pt idx="18">
                  <c:v>-0.24021540628829063</c:v>
                </c:pt>
                <c:pt idx="19">
                  <c:v>-0.2079394269723277</c:v>
                </c:pt>
                <c:pt idx="20">
                  <c:v>-0.14348934501905253</c:v>
                </c:pt>
              </c:numCache>
            </c:numRef>
          </c:val>
          <c:smooth val="0"/>
          <c:extLst>
            <c:ext xmlns:c16="http://schemas.microsoft.com/office/drawing/2014/chart" uri="{C3380CC4-5D6E-409C-BE32-E72D297353CC}">
              <c16:uniqueId val="{00000001-4D27-44CB-9533-697C166188E6}"/>
            </c:ext>
          </c:extLst>
        </c:ser>
        <c:dLbls>
          <c:showLegendKey val="0"/>
          <c:showVal val="0"/>
          <c:showCatName val="0"/>
          <c:showSerName val="0"/>
          <c:showPercent val="0"/>
          <c:showBubbleSize val="0"/>
        </c:dLbls>
        <c:smooth val="0"/>
        <c:axId val="656706976"/>
        <c:axId val="678902000"/>
      </c:lineChart>
      <c:dateAx>
        <c:axId val="656706976"/>
        <c:scaling>
          <c:orientation val="minMax"/>
        </c:scaling>
        <c:delete val="0"/>
        <c:axPos val="b"/>
        <c:numFmt formatCode="[$-40C]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78902000"/>
        <c:crosses val="autoZero"/>
        <c:auto val="1"/>
        <c:lblOffset val="100"/>
        <c:baseTimeUnit val="months"/>
      </c:dateAx>
      <c:valAx>
        <c:axId val="6789020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56706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40000"/>
        <a:lumOff val="60000"/>
      </a:schemeClr>
    </a:solidFill>
    <a:ln>
      <a:noFill/>
    </a:ln>
    <a:effectLst/>
  </c:spPr>
  <c:txPr>
    <a:bodyPr/>
    <a:lstStyle/>
    <a:p>
      <a:pPr>
        <a:defRPr b="1">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n-US"/>
              <a:t>Ratio crédit/dépôt en gourdes</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spPr>
            <a:ln w="22225" cap="rnd">
              <a:solidFill>
                <a:schemeClr val="accent1"/>
              </a:solidFill>
            </a:ln>
            <a:effectLst>
              <a:glow rad="139700">
                <a:schemeClr val="accent1">
                  <a:satMod val="175000"/>
                  <a:alpha val="14000"/>
                </a:schemeClr>
              </a:glow>
            </a:effectLst>
          </c:spPr>
          <c:marker>
            <c:symbol val="none"/>
          </c:marker>
          <c:cat>
            <c:strRef>
              <c:f>'base de donnees'!$B$27:$B$59</c:f>
              <c:strCache>
                <c:ptCount val="12"/>
                <c:pt idx="0">
                  <c:v>Sep.21</c:v>
                </c:pt>
                <c:pt idx="1">
                  <c:v>Dec.21</c:v>
                </c:pt>
                <c:pt idx="2">
                  <c:v>Mar.22</c:v>
                </c:pt>
                <c:pt idx="3">
                  <c:v>Juin.22</c:v>
                </c:pt>
                <c:pt idx="4">
                  <c:v>Sep.22</c:v>
                </c:pt>
                <c:pt idx="5">
                  <c:v>Dec.22</c:v>
                </c:pt>
                <c:pt idx="6">
                  <c:v>Mar.23</c:v>
                </c:pt>
                <c:pt idx="7">
                  <c:v>Juin.23</c:v>
                </c:pt>
                <c:pt idx="8">
                  <c:v>Sep.23</c:v>
                </c:pt>
                <c:pt idx="9">
                  <c:v>Dec.23</c:v>
                </c:pt>
                <c:pt idx="10">
                  <c:v>Mar.24</c:v>
                </c:pt>
                <c:pt idx="11">
                  <c:v>Mai.24</c:v>
                </c:pt>
              </c:strCache>
            </c:strRef>
          </c:cat>
          <c:val>
            <c:numRef>
              <c:f>'base de donnees'!$G$27:$G$59</c:f>
              <c:numCache>
                <c:formatCode>#,##0.00</c:formatCode>
                <c:ptCount val="12"/>
                <c:pt idx="0">
                  <c:v>0.49239771317063263</c:v>
                </c:pt>
                <c:pt idx="1">
                  <c:v>0.47478684474606181</c:v>
                </c:pt>
                <c:pt idx="2">
                  <c:v>0.47316149883537489</c:v>
                </c:pt>
                <c:pt idx="3">
                  <c:v>0.42333020016083772</c:v>
                </c:pt>
                <c:pt idx="4">
                  <c:v>0.46389397127358584</c:v>
                </c:pt>
                <c:pt idx="5">
                  <c:v>0.46045782582518896</c:v>
                </c:pt>
                <c:pt idx="6">
                  <c:v>0.45100633224328845</c:v>
                </c:pt>
                <c:pt idx="7">
                  <c:v>0.44735957120656539</c:v>
                </c:pt>
                <c:pt idx="8">
                  <c:v>0.41837129570006931</c:v>
                </c:pt>
                <c:pt idx="9">
                  <c:v>0.38191299374676052</c:v>
                </c:pt>
                <c:pt idx="10">
                  <c:v>0.36607910646019132</c:v>
                </c:pt>
                <c:pt idx="11">
                  <c:v>0.33348112686223563</c:v>
                </c:pt>
              </c:numCache>
            </c:numRef>
          </c:val>
          <c:smooth val="0"/>
          <c:extLst>
            <c:ext xmlns:c16="http://schemas.microsoft.com/office/drawing/2014/chart" uri="{C3380CC4-5D6E-409C-BE32-E72D297353CC}">
              <c16:uniqueId val="{00000000-C429-4216-B752-C8DAED8EC147}"/>
            </c:ext>
          </c:extLst>
        </c:ser>
        <c:dLbls>
          <c:showLegendKey val="0"/>
          <c:showVal val="0"/>
          <c:showCatName val="0"/>
          <c:showSerName val="0"/>
          <c:showPercent val="0"/>
          <c:showBubbleSize val="0"/>
        </c:dLbls>
        <c:smooth val="0"/>
        <c:axId val="1129167791"/>
        <c:axId val="1300091903"/>
      </c:lineChart>
      <c:catAx>
        <c:axId val="1129167791"/>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300091903"/>
        <c:crosses val="autoZero"/>
        <c:auto val="1"/>
        <c:lblAlgn val="ctr"/>
        <c:lblOffset val="100"/>
        <c:noMultiLvlLbl val="0"/>
      </c:catAx>
      <c:valAx>
        <c:axId val="1300091903"/>
        <c:scaling>
          <c:orientation val="minMax"/>
          <c:min val="0.30000000000000004"/>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12916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n-US"/>
              <a:t>Ratio crédit/dépôt en dollars</a:t>
            </a:r>
          </a:p>
        </c:rich>
      </c:tx>
      <c:layout>
        <c:manualLayout>
          <c:xMode val="edge"/>
          <c:yMode val="edge"/>
          <c:x val="0.29260411198600172"/>
          <c:y val="3.7037037037037035E-2"/>
        </c:manualLayout>
      </c:layout>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spPr>
            <a:ln w="22225" cap="rnd">
              <a:solidFill>
                <a:schemeClr val="accent1"/>
              </a:solidFill>
            </a:ln>
            <a:effectLst>
              <a:glow rad="139700">
                <a:schemeClr val="accent1">
                  <a:satMod val="175000"/>
                  <a:alpha val="14000"/>
                </a:schemeClr>
              </a:glow>
            </a:effectLst>
          </c:spPr>
          <c:marker>
            <c:symbol val="none"/>
          </c:marker>
          <c:cat>
            <c:strRef>
              <c:f>'base de donnees'!$B$27:$B$59</c:f>
              <c:strCache>
                <c:ptCount val="12"/>
                <c:pt idx="0">
                  <c:v>Sep.21</c:v>
                </c:pt>
                <c:pt idx="1">
                  <c:v>Dec.21</c:v>
                </c:pt>
                <c:pt idx="2">
                  <c:v>Mar.22</c:v>
                </c:pt>
                <c:pt idx="3">
                  <c:v>Juin.22</c:v>
                </c:pt>
                <c:pt idx="4">
                  <c:v>Sep.22</c:v>
                </c:pt>
                <c:pt idx="5">
                  <c:v>Dec.22</c:v>
                </c:pt>
                <c:pt idx="6">
                  <c:v>Mar.23</c:v>
                </c:pt>
                <c:pt idx="7">
                  <c:v>Juin.23</c:v>
                </c:pt>
                <c:pt idx="8">
                  <c:v>Sep.23</c:v>
                </c:pt>
                <c:pt idx="9">
                  <c:v>Dec.23</c:v>
                </c:pt>
                <c:pt idx="10">
                  <c:v>Mar.24</c:v>
                </c:pt>
                <c:pt idx="11">
                  <c:v>Mai.24</c:v>
                </c:pt>
              </c:strCache>
            </c:strRef>
          </c:cat>
          <c:val>
            <c:numRef>
              <c:f>'base de donnees'!$G$27:$G$59</c:f>
              <c:numCache>
                <c:formatCode>#,##0.00</c:formatCode>
                <c:ptCount val="12"/>
                <c:pt idx="0">
                  <c:v>0.21530790281598913</c:v>
                </c:pt>
                <c:pt idx="1">
                  <c:v>0.22216967661130643</c:v>
                </c:pt>
                <c:pt idx="2">
                  <c:v>0.22613493307235283</c:v>
                </c:pt>
                <c:pt idx="3">
                  <c:v>0.23525026953670028</c:v>
                </c:pt>
                <c:pt idx="4">
                  <c:v>0.23519982434834055</c:v>
                </c:pt>
                <c:pt idx="5">
                  <c:v>0.23537641861679773</c:v>
                </c:pt>
                <c:pt idx="6">
                  <c:v>0.23192147647946687</c:v>
                </c:pt>
                <c:pt idx="7">
                  <c:v>0.22683621743331869</c:v>
                </c:pt>
                <c:pt idx="8">
                  <c:v>0.21774576171139759</c:v>
                </c:pt>
                <c:pt idx="9">
                  <c:v>0.20710297911089207</c:v>
                </c:pt>
                <c:pt idx="10">
                  <c:v>0.21068209000935054</c:v>
                </c:pt>
                <c:pt idx="11">
                  <c:v>0.20232576311893849</c:v>
                </c:pt>
              </c:numCache>
            </c:numRef>
          </c:val>
          <c:smooth val="0"/>
          <c:extLst>
            <c:ext xmlns:c16="http://schemas.microsoft.com/office/drawing/2014/chart" uri="{C3380CC4-5D6E-409C-BE32-E72D297353CC}">
              <c16:uniqueId val="{00000000-6D54-4F58-B1B7-744E939489AF}"/>
            </c:ext>
          </c:extLst>
        </c:ser>
        <c:dLbls>
          <c:showLegendKey val="0"/>
          <c:showVal val="0"/>
          <c:showCatName val="0"/>
          <c:showSerName val="0"/>
          <c:showPercent val="0"/>
          <c:showBubbleSize val="0"/>
        </c:dLbls>
        <c:smooth val="0"/>
        <c:axId val="1295455295"/>
        <c:axId val="1295451935"/>
      </c:lineChart>
      <c:catAx>
        <c:axId val="1295455295"/>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295451935"/>
        <c:crosses val="autoZero"/>
        <c:auto val="1"/>
        <c:lblAlgn val="ctr"/>
        <c:lblOffset val="100"/>
        <c:noMultiLvlLbl val="0"/>
      </c:catAx>
      <c:valAx>
        <c:axId val="1295451935"/>
        <c:scaling>
          <c:orientation val="minMax"/>
          <c:min val="0.2"/>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295455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rgbClr val="00B050"/>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fld id="{CA21C571-8725-45A4-9FBF-22E722F638F9}" type="slidenum">
              <a:rPr lang="en-US" smtClean="0"/>
              <a:t>16</a:t>
            </a:fld>
            <a:endParaRPr lang="en-US"/>
          </a:p>
        </p:txBody>
      </p:sp>
    </p:spTree>
    <p:extLst>
      <p:ext uri="{BB962C8B-B14F-4D97-AF65-F5344CB8AC3E}">
        <p14:creationId xmlns:p14="http://schemas.microsoft.com/office/powerpoint/2010/main" val="3677205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226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0f4d7b453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20f4d7b453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dirty="0"/>
              <a:t>Ainsi, la redynamisation de l’intermédiation financière passe par une amélioration des conditions sécuritaires et un contexte moins incertain qui facilite l’ancrage des anticipations des agents économiques.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03768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100" dirty="0"/>
              <a:t>En effet, la BRH est en train de revisiter son agenda monétaire pour la croissance et l’emploi en mettant un accent particulier sur l’accès au financement et le renforcement de la résilience des petites et moyennes entreprises. </a:t>
            </a:r>
          </a:p>
          <a:p>
            <a:pPr marL="0" lvl="0" indent="0" algn="l" rtl="0">
              <a:spcBef>
                <a:spcPts val="0"/>
              </a:spcBef>
              <a:spcAft>
                <a:spcPts val="0"/>
              </a:spcAft>
              <a:buNone/>
            </a:pPr>
            <a:r>
              <a:rPr lang="fr-FR" sz="1100" dirty="0"/>
              <a:t>L’Institution continue d’œuvrer dans le sens de la réduction des inégalités de genre à travers des accompagnements techniques et financiers visant à renforcer la compétitivité des entreprises dirigées par les jeunes et par les femmes.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43743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100" dirty="0"/>
              <a:t>En effet, la BRH est en train de revisiter son agenda monétaire pour la croissance et l’emploi en mettant un accent particulier sur l’accès au financement et le renforcement de la résilience des petites et moyennes entreprises. </a:t>
            </a:r>
          </a:p>
          <a:p>
            <a:pPr marL="0" lvl="0" indent="0" algn="l" rtl="0">
              <a:spcBef>
                <a:spcPts val="0"/>
              </a:spcBef>
              <a:spcAft>
                <a:spcPts val="0"/>
              </a:spcAft>
              <a:buNone/>
            </a:pPr>
            <a:r>
              <a:rPr lang="fr-FR" sz="1100" dirty="0"/>
              <a:t>L’Institution continue d’œuvrer dans le sens de la réduction des inégalités de genre à travers des accompagnements techniques et financiers visant à renforcer la compétitivité des entreprises dirigées par les jeunes et par les femmes.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08557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dfe0b786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dfe0b786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2517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dfe0b786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dfe0b786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4434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dfe0b786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dfe0b786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444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2e478d9885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2e478d988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dfe0b786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dfe0b786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20f4d7b453e_0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20f4d7b453e_0_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2401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573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dfe0b786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dfe0b786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865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539500"/>
            <a:ext cx="4617000" cy="20040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43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10" name="Google Shape;10;p2"/>
          <p:cNvSpPr txBox="1">
            <a:spLocks noGrp="1"/>
          </p:cNvSpPr>
          <p:nvPr>
            <p:ph type="subTitle" idx="1"/>
          </p:nvPr>
        </p:nvSpPr>
        <p:spPr>
          <a:xfrm>
            <a:off x="713225" y="2733950"/>
            <a:ext cx="22374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600">
                <a:latin typeface="Manrope"/>
                <a:ea typeface="Manrope"/>
                <a:cs typeface="Manrope"/>
                <a:sym typeface="Manrope"/>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11" name="Google Shape;11;p2"/>
          <p:cNvSpPr>
            <a:spLocks noGrp="1"/>
          </p:cNvSpPr>
          <p:nvPr>
            <p:ph type="pic" idx="2"/>
          </p:nvPr>
        </p:nvSpPr>
        <p:spPr>
          <a:xfrm>
            <a:off x="5654925" y="1312525"/>
            <a:ext cx="2852100" cy="2852100"/>
          </a:xfrm>
          <a:prstGeom prst="ellipse">
            <a:avLst/>
          </a:prstGeom>
          <a:noFill/>
          <a:ln w="76200" cap="flat" cmpd="sng">
            <a:solidFill>
              <a:schemeClr val="lt1"/>
            </a:solidFill>
            <a:prstDash val="solid"/>
            <a:round/>
            <a:headEnd type="none" w="sm" len="sm"/>
            <a:tailEnd type="none" w="sm" len="sm"/>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733575" y="1967892"/>
            <a:ext cx="3932700" cy="1366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789425" y="539500"/>
            <a:ext cx="1046700" cy="13353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 name="Google Shape;15;p3"/>
          <p:cNvSpPr txBox="1">
            <a:spLocks noGrp="1"/>
          </p:cNvSpPr>
          <p:nvPr>
            <p:ph type="subTitle" idx="1"/>
          </p:nvPr>
        </p:nvSpPr>
        <p:spPr>
          <a:xfrm>
            <a:off x="733575" y="3376700"/>
            <a:ext cx="2770800" cy="71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 name="Google Shape;16;p3"/>
          <p:cNvSpPr>
            <a:spLocks noGrp="1"/>
          </p:cNvSpPr>
          <p:nvPr>
            <p:ph type="pic" idx="3"/>
          </p:nvPr>
        </p:nvSpPr>
        <p:spPr>
          <a:xfrm>
            <a:off x="5397500" y="1055100"/>
            <a:ext cx="3033300" cy="3033300"/>
          </a:xfrm>
          <a:prstGeom prst="ellipse">
            <a:avLst/>
          </a:prstGeom>
          <a:noFill/>
          <a:ln w="38100" cap="flat" cmpd="sng">
            <a:solidFill>
              <a:schemeClr val="lt1"/>
            </a:solidFill>
            <a:prstDash val="solid"/>
            <a:round/>
            <a:headEnd type="none" w="sm" len="sm"/>
            <a:tailEnd type="none" w="sm" len="sm"/>
          </a:ln>
        </p:spPr>
      </p:sp>
      <p:grpSp>
        <p:nvGrpSpPr>
          <p:cNvPr id="17" name="Google Shape;17;p3"/>
          <p:cNvGrpSpPr/>
          <p:nvPr/>
        </p:nvGrpSpPr>
        <p:grpSpPr>
          <a:xfrm>
            <a:off x="3660304" y="399825"/>
            <a:ext cx="1309796" cy="257750"/>
            <a:chOff x="-6337521" y="4362225"/>
            <a:chExt cx="1309796" cy="257750"/>
          </a:xfrm>
        </p:grpSpPr>
        <p:sp>
          <p:nvSpPr>
            <p:cNvPr id="18" name="Google Shape;18;p3"/>
            <p:cNvSpPr/>
            <p:nvPr/>
          </p:nvSpPr>
          <p:spPr>
            <a:xfrm>
              <a:off x="-591797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5713862"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5509750"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5305637"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510152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33752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6133409"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5929296"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5725184"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552107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65" name="Google Shape;65;p6"/>
          <p:cNvGrpSpPr/>
          <p:nvPr/>
        </p:nvGrpSpPr>
        <p:grpSpPr>
          <a:xfrm>
            <a:off x="7267300" y="387525"/>
            <a:ext cx="2456449" cy="5138686"/>
            <a:chOff x="7267300" y="387525"/>
            <a:chExt cx="2456449" cy="5138686"/>
          </a:xfrm>
        </p:grpSpPr>
        <p:grpSp>
          <p:nvGrpSpPr>
            <p:cNvPr id="66" name="Google Shape;66;p6"/>
            <p:cNvGrpSpPr/>
            <p:nvPr/>
          </p:nvGrpSpPr>
          <p:grpSpPr>
            <a:xfrm rot="10800000" flipH="1">
              <a:off x="7432804" y="387525"/>
              <a:ext cx="1309796" cy="257750"/>
              <a:chOff x="-6337521" y="4362225"/>
              <a:chExt cx="1309796" cy="257750"/>
            </a:xfrm>
          </p:grpSpPr>
          <p:sp>
            <p:nvSpPr>
              <p:cNvPr id="67" name="Google Shape;67;p6"/>
              <p:cNvSpPr/>
              <p:nvPr/>
            </p:nvSpPr>
            <p:spPr>
              <a:xfrm>
                <a:off x="-591797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5713862"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5509750"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5305637"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510152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633752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6133409"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5929296"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5725184"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552107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6"/>
            <p:cNvGrpSpPr/>
            <p:nvPr/>
          </p:nvGrpSpPr>
          <p:grpSpPr>
            <a:xfrm rot="10800000" flipH="1">
              <a:off x="7267300" y="3608800"/>
              <a:ext cx="2456449" cy="1917411"/>
              <a:chOff x="7267300" y="-366311"/>
              <a:chExt cx="2456449" cy="1917411"/>
            </a:xfrm>
          </p:grpSpPr>
          <p:sp>
            <p:nvSpPr>
              <p:cNvPr id="78" name="Google Shape;78;p6"/>
              <p:cNvSpPr/>
              <p:nvPr/>
            </p:nvSpPr>
            <p:spPr>
              <a:xfrm rot="-5400000" flipH="1">
                <a:off x="7653475" y="-500"/>
                <a:ext cx="1554600" cy="15486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rot="2699366" flipH="1">
                <a:off x="8648903" y="642478"/>
                <a:ext cx="1150392" cy="262619"/>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a:off x="7719598" y="153426"/>
                <a:ext cx="1309800" cy="13098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rot="2699336" flipH="1">
                <a:off x="7177884" y="-7536"/>
                <a:ext cx="1098632" cy="20195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sp>
        <p:nvSpPr>
          <p:cNvPr id="83" name="Google Shape;83;p7"/>
          <p:cNvSpPr txBox="1">
            <a:spLocks noGrp="1"/>
          </p:cNvSpPr>
          <p:nvPr>
            <p:ph type="subTitle" idx="1"/>
          </p:nvPr>
        </p:nvSpPr>
        <p:spPr>
          <a:xfrm>
            <a:off x="4255610" y="1667625"/>
            <a:ext cx="3030900" cy="2447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 name="Google Shape;84;p7"/>
          <p:cNvSpPr txBox="1">
            <a:spLocks noGrp="1"/>
          </p:cNvSpPr>
          <p:nvPr>
            <p:ph type="subTitle" idx="2"/>
          </p:nvPr>
        </p:nvSpPr>
        <p:spPr>
          <a:xfrm>
            <a:off x="720000" y="1667625"/>
            <a:ext cx="3030900" cy="2447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86" name="Google Shape;86;p7"/>
          <p:cNvGrpSpPr/>
          <p:nvPr/>
        </p:nvGrpSpPr>
        <p:grpSpPr>
          <a:xfrm>
            <a:off x="2212504" y="2617594"/>
            <a:ext cx="7422682" cy="2776688"/>
            <a:chOff x="2212504" y="2617594"/>
            <a:chExt cx="7422682" cy="2776688"/>
          </a:xfrm>
        </p:grpSpPr>
        <p:grpSp>
          <p:nvGrpSpPr>
            <p:cNvPr id="87" name="Google Shape;87;p7"/>
            <p:cNvGrpSpPr/>
            <p:nvPr/>
          </p:nvGrpSpPr>
          <p:grpSpPr>
            <a:xfrm>
              <a:off x="2212504" y="4514625"/>
              <a:ext cx="1309796" cy="257750"/>
              <a:chOff x="-6337521" y="4362225"/>
              <a:chExt cx="1309796" cy="257750"/>
            </a:xfrm>
          </p:grpSpPr>
          <p:sp>
            <p:nvSpPr>
              <p:cNvPr id="88" name="Google Shape;88;p7"/>
              <p:cNvSpPr/>
              <p:nvPr/>
            </p:nvSpPr>
            <p:spPr>
              <a:xfrm>
                <a:off x="-591797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5713862"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5509750"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5305637"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510152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633752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6133409"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5929296"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5725184"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552107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7"/>
            <p:cNvGrpSpPr/>
            <p:nvPr/>
          </p:nvGrpSpPr>
          <p:grpSpPr>
            <a:xfrm>
              <a:off x="6687000" y="2617594"/>
              <a:ext cx="2948185" cy="2776688"/>
              <a:chOff x="6687000" y="2617594"/>
              <a:chExt cx="2948185" cy="2776688"/>
            </a:xfrm>
          </p:grpSpPr>
          <p:sp>
            <p:nvSpPr>
              <p:cNvPr id="99" name="Google Shape;99;p7"/>
              <p:cNvSpPr/>
              <p:nvPr/>
            </p:nvSpPr>
            <p:spPr>
              <a:xfrm flipH="1">
                <a:off x="6687000" y="2703525"/>
                <a:ext cx="2457000" cy="2447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2699590">
                <a:off x="7946885" y="3849460"/>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rot="-2700000">
                <a:off x="6857259" y="4943944"/>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6962498" y="3553776"/>
                <a:ext cx="1309800" cy="13098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rot="-2699590">
                <a:off x="7651509" y="3199003"/>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4"/>
        <p:cNvGrpSpPr/>
        <p:nvPr/>
      </p:nvGrpSpPr>
      <p:grpSpPr>
        <a:xfrm>
          <a:off x="0" y="0"/>
          <a:ext cx="0" cy="0"/>
          <a:chOff x="0" y="0"/>
          <a:chExt cx="0" cy="0"/>
        </a:xfrm>
      </p:grpSpPr>
      <p:sp>
        <p:nvSpPr>
          <p:cNvPr id="105" name="Google Shape;105;p8"/>
          <p:cNvSpPr txBox="1">
            <a:spLocks noGrp="1"/>
          </p:cNvSpPr>
          <p:nvPr>
            <p:ph type="title"/>
          </p:nvPr>
        </p:nvSpPr>
        <p:spPr>
          <a:xfrm>
            <a:off x="713225" y="1488300"/>
            <a:ext cx="4684200" cy="2166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6" name="Google Shape;106;p8"/>
          <p:cNvSpPr>
            <a:spLocks noGrp="1"/>
          </p:cNvSpPr>
          <p:nvPr>
            <p:ph type="pic" idx="2"/>
          </p:nvPr>
        </p:nvSpPr>
        <p:spPr>
          <a:xfrm>
            <a:off x="5397500" y="1055100"/>
            <a:ext cx="3033300" cy="3033300"/>
          </a:xfrm>
          <a:prstGeom prst="ellipse">
            <a:avLst/>
          </a:prstGeom>
          <a:noFill/>
          <a:ln w="38100" cap="flat" cmpd="sng">
            <a:solidFill>
              <a:schemeClr val="lt1"/>
            </a:solidFill>
            <a:prstDash val="solid"/>
            <a:round/>
            <a:headEnd type="none" w="sm" len="sm"/>
            <a:tailEnd type="none" w="sm" len="sm"/>
          </a:ln>
        </p:spPr>
      </p:sp>
      <p:grpSp>
        <p:nvGrpSpPr>
          <p:cNvPr id="107" name="Google Shape;107;p8"/>
          <p:cNvGrpSpPr/>
          <p:nvPr/>
        </p:nvGrpSpPr>
        <p:grpSpPr>
          <a:xfrm>
            <a:off x="2669704" y="539500"/>
            <a:ext cx="1309796" cy="257750"/>
            <a:chOff x="-6337521" y="4362225"/>
            <a:chExt cx="1309796" cy="257750"/>
          </a:xfrm>
        </p:grpSpPr>
        <p:sp>
          <p:nvSpPr>
            <p:cNvPr id="108" name="Google Shape;108;p8"/>
            <p:cNvSpPr/>
            <p:nvPr/>
          </p:nvSpPr>
          <p:spPr>
            <a:xfrm>
              <a:off x="-591797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5713862"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5509750"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5305637"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a:off x="-510152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633752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6133409"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5929296"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5725184"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552107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378"/>
        <p:cNvGrpSpPr/>
        <p:nvPr/>
      </p:nvGrpSpPr>
      <p:grpSpPr>
        <a:xfrm>
          <a:off x="0" y="0"/>
          <a:ext cx="0" cy="0"/>
          <a:chOff x="0" y="0"/>
          <a:chExt cx="0" cy="0"/>
        </a:xfrm>
      </p:grpSpPr>
      <p:sp>
        <p:nvSpPr>
          <p:cNvPr id="379" name="Google Shape;379;p23"/>
          <p:cNvSpPr txBox="1">
            <a:spLocks noGrp="1"/>
          </p:cNvSpPr>
          <p:nvPr>
            <p:ph type="title"/>
          </p:nvPr>
        </p:nvSpPr>
        <p:spPr>
          <a:xfrm>
            <a:off x="720000" y="1476950"/>
            <a:ext cx="3045900" cy="706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80" name="Google Shape;380;p23"/>
          <p:cNvSpPr txBox="1">
            <a:spLocks noGrp="1"/>
          </p:cNvSpPr>
          <p:nvPr>
            <p:ph type="subTitle" idx="1"/>
          </p:nvPr>
        </p:nvSpPr>
        <p:spPr>
          <a:xfrm>
            <a:off x="720000" y="2183225"/>
            <a:ext cx="3045900" cy="121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81" name="Google Shape;381;p23"/>
          <p:cNvGrpSpPr/>
          <p:nvPr/>
        </p:nvGrpSpPr>
        <p:grpSpPr>
          <a:xfrm rot="10800000" flipH="1">
            <a:off x="5173104" y="269054"/>
            <a:ext cx="1309796" cy="257750"/>
            <a:chOff x="-6337521" y="4362225"/>
            <a:chExt cx="1309796" cy="257750"/>
          </a:xfrm>
        </p:grpSpPr>
        <p:sp>
          <p:nvSpPr>
            <p:cNvPr id="382" name="Google Shape;382;p23"/>
            <p:cNvSpPr/>
            <p:nvPr/>
          </p:nvSpPr>
          <p:spPr>
            <a:xfrm>
              <a:off x="-591797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5713862"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3"/>
            <p:cNvSpPr/>
            <p:nvPr/>
          </p:nvSpPr>
          <p:spPr>
            <a:xfrm>
              <a:off x="-5509750"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3"/>
            <p:cNvSpPr/>
            <p:nvPr/>
          </p:nvSpPr>
          <p:spPr>
            <a:xfrm>
              <a:off x="-5305637"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3"/>
            <p:cNvSpPr/>
            <p:nvPr/>
          </p:nvSpPr>
          <p:spPr>
            <a:xfrm>
              <a:off x="-510152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3"/>
            <p:cNvSpPr/>
            <p:nvPr/>
          </p:nvSpPr>
          <p:spPr>
            <a:xfrm>
              <a:off x="-633752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3"/>
            <p:cNvSpPr/>
            <p:nvPr/>
          </p:nvSpPr>
          <p:spPr>
            <a:xfrm>
              <a:off x="-6133409"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3"/>
            <p:cNvSpPr/>
            <p:nvPr/>
          </p:nvSpPr>
          <p:spPr>
            <a:xfrm>
              <a:off x="-5929296"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3"/>
            <p:cNvSpPr/>
            <p:nvPr/>
          </p:nvSpPr>
          <p:spPr>
            <a:xfrm>
              <a:off x="-5725184"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3"/>
            <p:cNvSpPr/>
            <p:nvPr/>
          </p:nvSpPr>
          <p:spPr>
            <a:xfrm>
              <a:off x="-552107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08"/>
        <p:cNvGrpSpPr/>
        <p:nvPr/>
      </p:nvGrpSpPr>
      <p:grpSpPr>
        <a:xfrm>
          <a:off x="0" y="0"/>
          <a:ext cx="0" cy="0"/>
          <a:chOff x="0" y="0"/>
          <a:chExt cx="0" cy="0"/>
        </a:xfrm>
      </p:grpSpPr>
      <p:grpSp>
        <p:nvGrpSpPr>
          <p:cNvPr id="409" name="Google Shape;409;p25"/>
          <p:cNvGrpSpPr/>
          <p:nvPr/>
        </p:nvGrpSpPr>
        <p:grpSpPr>
          <a:xfrm>
            <a:off x="7267300" y="-374475"/>
            <a:ext cx="2456449" cy="5138686"/>
            <a:chOff x="7267300" y="-374475"/>
            <a:chExt cx="2456449" cy="5138686"/>
          </a:xfrm>
        </p:grpSpPr>
        <p:grpSp>
          <p:nvGrpSpPr>
            <p:cNvPr id="410" name="Google Shape;410;p25"/>
            <p:cNvGrpSpPr/>
            <p:nvPr/>
          </p:nvGrpSpPr>
          <p:grpSpPr>
            <a:xfrm>
              <a:off x="7432804" y="4506461"/>
              <a:ext cx="1309796" cy="257750"/>
              <a:chOff x="-6337521" y="4362225"/>
              <a:chExt cx="1309796" cy="257750"/>
            </a:xfrm>
          </p:grpSpPr>
          <p:sp>
            <p:nvSpPr>
              <p:cNvPr id="411" name="Google Shape;411;p25"/>
              <p:cNvSpPr/>
              <p:nvPr/>
            </p:nvSpPr>
            <p:spPr>
              <a:xfrm>
                <a:off x="-591797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5713862"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5509750"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5305637"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510152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633752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6133409"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5"/>
              <p:cNvSpPr/>
              <p:nvPr/>
            </p:nvSpPr>
            <p:spPr>
              <a:xfrm>
                <a:off x="-5929296"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5"/>
              <p:cNvSpPr/>
              <p:nvPr/>
            </p:nvSpPr>
            <p:spPr>
              <a:xfrm>
                <a:off x="-5725184"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552107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25"/>
            <p:cNvGrpSpPr/>
            <p:nvPr/>
          </p:nvGrpSpPr>
          <p:grpSpPr>
            <a:xfrm>
              <a:off x="7267300" y="-374475"/>
              <a:ext cx="2456449" cy="1917411"/>
              <a:chOff x="7267300" y="-366311"/>
              <a:chExt cx="2456449" cy="1917411"/>
            </a:xfrm>
          </p:grpSpPr>
          <p:sp>
            <p:nvSpPr>
              <p:cNvPr id="422" name="Google Shape;422;p25"/>
              <p:cNvSpPr/>
              <p:nvPr/>
            </p:nvSpPr>
            <p:spPr>
              <a:xfrm rot="-5400000" flipH="1">
                <a:off x="7653475" y="-500"/>
                <a:ext cx="1554600" cy="15486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rot="2699366" flipH="1">
                <a:off x="8648903" y="642478"/>
                <a:ext cx="1150392" cy="262619"/>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7719598" y="153426"/>
                <a:ext cx="1309800" cy="13098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rot="2699336" flipH="1">
                <a:off x="7177884" y="-7536"/>
                <a:ext cx="1098632" cy="20195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2417-07EB-8F98-8A46-3E81F95D79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D31B37-5E06-6FD5-09D2-B4E1C0DC1C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A5330-B35F-E9C9-2E46-501245D48FB6}"/>
              </a:ext>
            </a:extLst>
          </p:cNvPr>
          <p:cNvSpPr>
            <a:spLocks noGrp="1"/>
          </p:cNvSpPr>
          <p:nvPr>
            <p:ph type="dt" sz="half" idx="10"/>
          </p:nvPr>
        </p:nvSpPr>
        <p:spPr/>
        <p:txBody>
          <a:bodyPr/>
          <a:lstStyle/>
          <a:p>
            <a:fld id="{D2AB28A1-F7A1-4042-9DA9-F8A3818E1A6B}" type="datetimeFigureOut">
              <a:rPr lang="en-US" smtClean="0"/>
              <a:t>6/26/2024</a:t>
            </a:fld>
            <a:endParaRPr lang="en-US"/>
          </a:p>
        </p:txBody>
      </p:sp>
      <p:sp>
        <p:nvSpPr>
          <p:cNvPr id="5" name="Footer Placeholder 4">
            <a:extLst>
              <a:ext uri="{FF2B5EF4-FFF2-40B4-BE49-F238E27FC236}">
                <a16:creationId xmlns:a16="http://schemas.microsoft.com/office/drawing/2014/main" id="{A4E2A903-BD88-28FD-41FD-8B780B0D1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5450C-3345-EAC3-9F3C-1C413F3DBF42}"/>
              </a:ext>
            </a:extLst>
          </p:cNvPr>
          <p:cNvSpPr>
            <a:spLocks noGrp="1"/>
          </p:cNvSpPr>
          <p:nvPr>
            <p:ph type="sldNum" sz="quarter" idx="12"/>
          </p:nvPr>
        </p:nvSpPr>
        <p:spPr/>
        <p:txBody>
          <a:bodyPr/>
          <a:lstStyle/>
          <a:p>
            <a:fld id="{10D2B96A-EDFA-6747-8263-496566F5748F}" type="slidenum">
              <a:rPr lang="en-US" smtClean="0"/>
              <a:t>‹#›</a:t>
            </a:fld>
            <a:endParaRPr lang="en-US"/>
          </a:p>
        </p:txBody>
      </p:sp>
    </p:spTree>
    <p:extLst>
      <p:ext uri="{BB962C8B-B14F-4D97-AF65-F5344CB8AC3E}">
        <p14:creationId xmlns:p14="http://schemas.microsoft.com/office/powerpoint/2010/main" val="373194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1pPr>
            <a:lvl2pPr lvl="1"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2pPr>
            <a:lvl3pPr lvl="2"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3pPr>
            <a:lvl4pPr lvl="3"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4pPr>
            <a:lvl5pPr lvl="4"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5pPr>
            <a:lvl6pPr lvl="5"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6pPr>
            <a:lvl7pPr lvl="6"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7pPr>
            <a:lvl8pPr lvl="7"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8pPr>
            <a:lvl9pPr lvl="8"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1pPr>
            <a:lvl2pPr marL="914400" lvl="1"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2pPr>
            <a:lvl3pPr marL="1371600" lvl="2"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3pPr>
            <a:lvl4pPr marL="1828800" lvl="3"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4pPr>
            <a:lvl5pPr marL="2286000" lvl="4"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5pPr>
            <a:lvl6pPr marL="2743200" lvl="5"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6pPr>
            <a:lvl7pPr marL="3200400" lvl="6"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7pPr>
            <a:lvl8pPr marL="3657600" lvl="7"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8pPr>
            <a:lvl9pPr marL="4114800" lvl="8"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8" r:id="rId6"/>
    <p:sldLayoutId id="2147483669" r:id="rId7"/>
    <p:sldLayoutId id="2147483671" r:id="rId8"/>
    <p:sldLayoutId id="214748367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upload.wikimedia.org/wikipedia/en/a/ab/Banque_de_la_R%C3%A9publique_d'Ha%C3%AFti_Logo.pn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upload.wikimedia.org/wikipedia/en/a/ab/Banque_de_la_R%C3%A9publique_d'Ha%C3%AFti_Logo.png" TargetMode="External"/><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upload.wikimedia.org/wikipedia/en/a/ab/Banque_de_la_R%C3%A9publique_d'Ha%C3%AFti_Logo.png" TargetMode="External"/><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upload.wikimedia.org/wikipedia/en/a/ab/Banque_de_la_R%C3%A9publique_d'Ha%C3%AFti_Logo.png" TargetMode="External"/><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upload.wikimedia.org/wikipedia/en/a/ab/Banque_de_la_R%C3%A9publique_d'Ha%C3%AFti_Logo.png" TargetMode="External"/><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upload.wikimedia.org/wikipedia/en/a/ab/Banque_de_la_R%C3%A9publique_d'Ha%C3%AFti_Logo.p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upload.wikimedia.org/wikipedia/en/a/ab/Banque_de_la_R%C3%A9publique_d'Ha%C3%AFti_Logo.pn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hart" Target="../charts/chart2.xml"/><Relationship Id="rId7" Type="http://schemas.openxmlformats.org/officeDocument/2006/relationships/hyperlink" Target="https://upload.wikimedia.org/wikipedia/en/a/ab/Banque_de_la_R%C3%A9publique_d'Ha%C3%AFti_Logo.png"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s://upload.wikimedia.org/wikipedia/en/a/ab/Banque_de_la_R%C3%A9publique_d'Ha%C3%AFti_Logo.pn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upload.wikimedia.org/wikipedia/en/a/ab/Banque_de_la_R%C3%A9publique_d'Ha%C3%AFti_Logo.png"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upload.wikimedia.org/wikipedia/en/a/ab/Banque_de_la_R%C3%A9publique_d'Ha%C3%AFti_Logo.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hyperlink" Target="https://upload.wikimedia.org/wikipedia/en/a/ab/Banque_de_la_R%C3%A9publique_d'Ha%C3%AFti_Logo.pn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upload.wikimedia.org/wikipedia/en/a/ab/Banque_de_la_R%C3%A9publique_d'Ha%C3%AFti_Logo.png" TargetMode="External"/><Relationship Id="rId2" Type="http://schemas.openxmlformats.org/officeDocument/2006/relationships/chart" Target="../charts/chart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hyperlink" Target="https://upload.wikimedia.org/wikipedia/en/a/ab/Banque_de_la_R%C3%A9publique_d'Ha%C3%AFti_Logo.pn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upload.wikimedia.org/wikipedia/en/a/ab/Banque_de_la_R%C3%A9publique_d'Ha%C3%AFti_Logo.pn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upload.wikimedia.org/wikipedia/en/a/ab/Banque_de_la_R%C3%A9publique_d'Ha%C3%AFti_Logo.pn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upload.wikimedia.org/wikipedia/en/a/ab/Banque_de_la_R%C3%A9publique_d'Ha%C3%AFti_Logo.p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upload.wikimedia.org/wikipedia/en/a/ab/Banque_de_la_R%C3%A9publique_d'Ha%C3%AFti_Logo.png" TargetMode="External"/><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https://upload.wikimedia.org/wikipedia/en/a/ab/Banque_de_la_R%C3%A9publique_d'Ha%C3%AFti_Logo.p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upload.wikimedia.org/wikipedia/en/a/ab/Banque_de_la_R%C3%A9publique_d'Ha%C3%AFti_Logo.p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jpe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upload.wikimedia.org/wikipedia/en/a/ab/Banque_de_la_R%C3%A9publique_d'Ha%C3%AFti_Logo.png" TargetMode="Externa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s://upload.wikimedia.org/wikipedia/en/a/ab/Banque_de_la_R%C3%A9publique_d'Ha%C3%AFti_Logo.pn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upload.wikimedia.org/wikipedia/en/a/ab/Banque_de_la_R%C3%A9publique_d'Ha%C3%AFti_Logo.png"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upload.wikimedia.org/wikipedia/en/a/ab/Banque_de_la_R%C3%A9publique_d'Ha%C3%AFti_Logo.pn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upload.wikimedia.org/wikipedia/en/a/ab/Banque_de_la_R%C3%A9publique_d'Ha%C3%AFti_Logo.pn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0"/>
          <p:cNvSpPr/>
          <p:nvPr/>
        </p:nvSpPr>
        <p:spPr>
          <a:xfrm flipH="1">
            <a:off x="4714200" y="783325"/>
            <a:ext cx="4429800" cy="4367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0"/>
          <p:cNvSpPr/>
          <p:nvPr/>
        </p:nvSpPr>
        <p:spPr>
          <a:xfrm rot="-2700000">
            <a:off x="7675121" y="1303413"/>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0"/>
          <p:cNvSpPr txBox="1">
            <a:spLocks noGrp="1"/>
          </p:cNvSpPr>
          <p:nvPr>
            <p:ph type="ctrTitle"/>
          </p:nvPr>
        </p:nvSpPr>
        <p:spPr>
          <a:xfrm>
            <a:off x="406896" y="567750"/>
            <a:ext cx="4617000" cy="200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ea typeface="Archivo"/>
              </a:rPr>
              <a:t>Mercredi de Réflexion de la BID </a:t>
            </a:r>
            <a:endParaRPr dirty="0">
              <a:latin typeface="Archivo"/>
              <a:ea typeface="Archivo"/>
              <a:cs typeface="Archivo"/>
              <a:sym typeface="Archivo"/>
            </a:endParaRPr>
          </a:p>
        </p:txBody>
      </p:sp>
      <p:sp>
        <p:nvSpPr>
          <p:cNvPr id="458" name="Google Shape;458;p30"/>
          <p:cNvSpPr/>
          <p:nvPr/>
        </p:nvSpPr>
        <p:spPr>
          <a:xfrm rot="-2699590">
            <a:off x="4984509" y="3275203"/>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0"/>
          <p:cNvSpPr/>
          <p:nvPr/>
        </p:nvSpPr>
        <p:spPr>
          <a:xfrm rot="-2699590">
            <a:off x="7108289" y="2092651"/>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0"/>
          <p:cNvSpPr/>
          <p:nvPr/>
        </p:nvSpPr>
        <p:spPr>
          <a:xfrm rot="-2699590">
            <a:off x="6792716" y="1243005"/>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0"/>
          <p:cNvSpPr/>
          <p:nvPr/>
        </p:nvSpPr>
        <p:spPr>
          <a:xfrm rot="-2699590">
            <a:off x="5127485" y="3849460"/>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30"/>
          <p:cNvGrpSpPr/>
          <p:nvPr/>
        </p:nvGrpSpPr>
        <p:grpSpPr>
          <a:xfrm>
            <a:off x="2669704" y="4362225"/>
            <a:ext cx="1309796" cy="257750"/>
            <a:chOff x="-6337521" y="4362225"/>
            <a:chExt cx="1309796" cy="257750"/>
          </a:xfrm>
        </p:grpSpPr>
        <p:sp>
          <p:nvSpPr>
            <p:cNvPr id="463" name="Google Shape;463;p30"/>
            <p:cNvSpPr/>
            <p:nvPr/>
          </p:nvSpPr>
          <p:spPr>
            <a:xfrm>
              <a:off x="-591797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0"/>
            <p:cNvSpPr/>
            <p:nvPr/>
          </p:nvSpPr>
          <p:spPr>
            <a:xfrm>
              <a:off x="-5713862"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0"/>
            <p:cNvSpPr/>
            <p:nvPr/>
          </p:nvSpPr>
          <p:spPr>
            <a:xfrm>
              <a:off x="-5509750"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0"/>
            <p:cNvSpPr/>
            <p:nvPr/>
          </p:nvSpPr>
          <p:spPr>
            <a:xfrm>
              <a:off x="-5305637"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0"/>
            <p:cNvSpPr/>
            <p:nvPr/>
          </p:nvSpPr>
          <p:spPr>
            <a:xfrm>
              <a:off x="-510152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0"/>
            <p:cNvSpPr/>
            <p:nvPr/>
          </p:nvSpPr>
          <p:spPr>
            <a:xfrm>
              <a:off x="-633752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0"/>
            <p:cNvSpPr/>
            <p:nvPr/>
          </p:nvSpPr>
          <p:spPr>
            <a:xfrm>
              <a:off x="-6133409"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0"/>
            <p:cNvSpPr/>
            <p:nvPr/>
          </p:nvSpPr>
          <p:spPr>
            <a:xfrm>
              <a:off x="-5929296"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0"/>
            <p:cNvSpPr/>
            <p:nvPr/>
          </p:nvSpPr>
          <p:spPr>
            <a:xfrm>
              <a:off x="-5725184"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0"/>
            <p:cNvSpPr/>
            <p:nvPr/>
          </p:nvSpPr>
          <p:spPr>
            <a:xfrm>
              <a:off x="-552107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30"/>
          <p:cNvSpPr/>
          <p:nvPr/>
        </p:nvSpPr>
        <p:spPr>
          <a:xfrm rot="-2700000">
            <a:off x="5941284" y="4227394"/>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0"/>
          <p:cNvSpPr/>
          <p:nvPr/>
        </p:nvSpPr>
        <p:spPr>
          <a:xfrm>
            <a:off x="4643689" y="2814981"/>
            <a:ext cx="1596600" cy="15966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Le Service SPIH est enfin opérationnel, informe la BRH">
            <a:extLst>
              <a:ext uri="{FF2B5EF4-FFF2-40B4-BE49-F238E27FC236}">
                <a16:creationId xmlns:a16="http://schemas.microsoft.com/office/drawing/2014/main" id="{4BC962DE-8A8B-8E48-F27A-8090B38148A6}"/>
              </a:ext>
            </a:extLst>
          </p:cNvPr>
          <p:cNvPicPr>
            <a:picLocks noGrp="1" noChangeAspect="1" noChangeArrowheads="1"/>
          </p:cNvPicPr>
          <p:nvPr>
            <p:ph type="pic" idx="2"/>
          </p:nvPr>
        </p:nvPicPr>
        <p:blipFill>
          <a:blip r:embed="rId3">
            <a:extLst>
              <a:ext uri="{28A0092B-C50C-407E-A947-70E740481C1C}">
                <a14:useLocalDpi xmlns:a14="http://schemas.microsoft.com/office/drawing/2010/main" val="0"/>
              </a:ext>
            </a:extLst>
          </a:blip>
          <a:srcRect l="12521" r="12521"/>
          <a:stretch>
            <a:fillRect/>
          </a:stretch>
        </p:blipFill>
        <p:spPr bwMode="auto">
          <a:xfrm>
            <a:off x="5624718" y="1547809"/>
            <a:ext cx="2852100" cy="24108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3">
            <a:hlinkClick r:id="rId4"/>
            <a:extLst>
              <a:ext uri="{FF2B5EF4-FFF2-40B4-BE49-F238E27FC236}">
                <a16:creationId xmlns:a16="http://schemas.microsoft.com/office/drawing/2014/main" id="{9EF65004-5449-411C-4F60-2604B01AA96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546175"/>
            <a:ext cx="1224280" cy="596265"/>
          </a:xfrm>
          <a:prstGeom prst="rect">
            <a:avLst/>
          </a:prstGeom>
          <a:noFill/>
          <a:ln>
            <a:noFill/>
          </a:ln>
        </p:spPr>
      </p:pic>
      <p:sp>
        <p:nvSpPr>
          <p:cNvPr id="2" name="TextBox 1">
            <a:extLst>
              <a:ext uri="{FF2B5EF4-FFF2-40B4-BE49-F238E27FC236}">
                <a16:creationId xmlns:a16="http://schemas.microsoft.com/office/drawing/2014/main" id="{C4EC4A76-59C7-93AD-7A46-AC1BFC172039}"/>
              </a:ext>
            </a:extLst>
          </p:cNvPr>
          <p:cNvSpPr txBox="1"/>
          <p:nvPr/>
        </p:nvSpPr>
        <p:spPr>
          <a:xfrm>
            <a:off x="546228" y="3127685"/>
            <a:ext cx="4617000" cy="830997"/>
          </a:xfrm>
          <a:prstGeom prst="rect">
            <a:avLst/>
          </a:prstGeom>
          <a:noFill/>
        </p:spPr>
        <p:txBody>
          <a:bodyPr wrap="square" rtlCol="0">
            <a:spAutoFit/>
          </a:bodyPr>
          <a:lstStyle/>
          <a:p>
            <a:r>
              <a:rPr lang="fr-FR" sz="2400" b="1" i="1" u="none" strike="noStrike" baseline="0" dirty="0">
                <a:solidFill>
                  <a:srgbClr val="002060"/>
                </a:solidFill>
                <a:latin typeface="Amasis MT Pro Medium" panose="020F0502020204030204" pitchFamily="18" charset="0"/>
              </a:rPr>
              <a:t>Crédit au secteur privé et perspectives pour 2024 et 2025 </a:t>
            </a:r>
            <a:endParaRPr lang="en-US" sz="1800" b="1" i="1" dirty="0">
              <a:solidFill>
                <a:srgbClr val="002060"/>
              </a:solidFill>
              <a:latin typeface="Amasis MT Pro Medium" panose="020F0502020204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F3B39-BBDB-C739-7CC6-A363BE5A9916}"/>
              </a:ext>
            </a:extLst>
          </p:cNvPr>
          <p:cNvSpPr>
            <a:spLocks noGrp="1"/>
          </p:cNvSpPr>
          <p:nvPr>
            <p:ph type="title"/>
          </p:nvPr>
        </p:nvSpPr>
        <p:spPr>
          <a:xfrm>
            <a:off x="359596" y="94526"/>
            <a:ext cx="8572499" cy="604117"/>
          </a:xfrm>
        </p:spPr>
        <p:txBody>
          <a:bodyPr/>
          <a:lstStyle/>
          <a:p>
            <a:r>
              <a:rPr lang="en-US" sz="2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POIDS DES SECTEURS DANS LE PORTEFEUILLE DE CRÉDIT</a:t>
            </a:r>
          </a:p>
        </p:txBody>
      </p:sp>
      <p:pic>
        <p:nvPicPr>
          <p:cNvPr id="6" name="Picture 5">
            <a:extLst>
              <a:ext uri="{FF2B5EF4-FFF2-40B4-BE49-F238E27FC236}">
                <a16:creationId xmlns:a16="http://schemas.microsoft.com/office/drawing/2014/main" id="{10967151-0E91-5EA3-9219-DB61C55B02D3}"/>
              </a:ext>
            </a:extLst>
          </p:cNvPr>
          <p:cNvPicPr>
            <a:picLocks noChangeAspect="1"/>
          </p:cNvPicPr>
          <p:nvPr/>
        </p:nvPicPr>
        <p:blipFill>
          <a:blip r:embed="rId2"/>
          <a:stretch>
            <a:fillRect/>
          </a:stretch>
        </p:blipFill>
        <p:spPr>
          <a:xfrm>
            <a:off x="437935" y="652409"/>
            <a:ext cx="3539446" cy="3991511"/>
          </a:xfrm>
          <a:prstGeom prst="rect">
            <a:avLst/>
          </a:prstGeom>
        </p:spPr>
      </p:pic>
      <p:sp>
        <p:nvSpPr>
          <p:cNvPr id="8" name="Teardrop 7">
            <a:extLst>
              <a:ext uri="{FF2B5EF4-FFF2-40B4-BE49-F238E27FC236}">
                <a16:creationId xmlns:a16="http://schemas.microsoft.com/office/drawing/2014/main" id="{F09932CD-D15A-5540-5B6D-880D04E1FC6E}"/>
              </a:ext>
            </a:extLst>
          </p:cNvPr>
          <p:cNvSpPr/>
          <p:nvPr/>
        </p:nvSpPr>
        <p:spPr>
          <a:xfrm>
            <a:off x="4415316" y="806521"/>
            <a:ext cx="3061699" cy="2630185"/>
          </a:xfrm>
          <a:prstGeom prst="teardrop">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400" b="1" i="0" u="none" strike="noStrike" baseline="0" dirty="0">
                <a:solidFill>
                  <a:srgbClr val="002060"/>
                </a:solidFill>
                <a:latin typeface="Calibri" panose="020F0502020204030204" pitchFamily="34" charset="0"/>
                <a:ea typeface="Calibri" panose="020F0502020204030204" pitchFamily="34" charset="0"/>
                <a:cs typeface="Calibri" panose="020F0502020204030204" pitchFamily="34" charset="0"/>
              </a:rPr>
              <a:t>Compte tenu du ralentissement des activités productives, la répartition du crédit en 2023 a été une fois de plus orientée vers le commerce</a:t>
            </a:r>
          </a:p>
          <a:p>
            <a:pPr algn="just"/>
            <a:r>
              <a:rPr lang="fr-FR" sz="1400" b="1" i="0" u="none" strike="noStrike" baseline="0" dirty="0">
                <a:solidFill>
                  <a:srgbClr val="002060"/>
                </a:solidFill>
                <a:latin typeface="Calibri" panose="020F0502020204030204" pitchFamily="34" charset="0"/>
                <a:ea typeface="Calibri" panose="020F0502020204030204" pitchFamily="34" charset="0"/>
                <a:cs typeface="Calibri" panose="020F0502020204030204" pitchFamily="34" charset="0"/>
              </a:rPr>
              <a:t>et très faiblement vers les secteurs </a:t>
            </a:r>
            <a:r>
              <a:rPr lang="fr-FR" b="1" dirty="0">
                <a:solidFill>
                  <a:srgbClr val="002060"/>
                </a:solidFill>
                <a:latin typeface="Calibri" panose="020F0502020204030204" pitchFamily="34" charset="0"/>
                <a:ea typeface="Calibri" panose="020F0502020204030204" pitchFamily="34" charset="0"/>
                <a:cs typeface="Calibri" panose="020F0502020204030204" pitchFamily="34" charset="0"/>
              </a:rPr>
              <a:t>à forte valeur ajoutée</a:t>
            </a:r>
            <a:r>
              <a:rPr lang="fr-FR" sz="1400" b="1" i="0" u="none" strike="noStrike" baseline="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hlinkClick r:id="rId3"/>
            <a:extLst>
              <a:ext uri="{FF2B5EF4-FFF2-40B4-BE49-F238E27FC236}">
                <a16:creationId xmlns:a16="http://schemas.microsoft.com/office/drawing/2014/main" id="{57C48602-47F8-7136-2DAE-0FD6628A5C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570238"/>
            <a:ext cx="993460" cy="483848"/>
          </a:xfrm>
          <a:prstGeom prst="rect">
            <a:avLst/>
          </a:prstGeom>
          <a:noFill/>
          <a:ln>
            <a:noFill/>
          </a:ln>
        </p:spPr>
      </p:pic>
      <p:sp>
        <p:nvSpPr>
          <p:cNvPr id="2" name="Oval 1">
            <a:extLst>
              <a:ext uri="{FF2B5EF4-FFF2-40B4-BE49-F238E27FC236}">
                <a16:creationId xmlns:a16="http://schemas.microsoft.com/office/drawing/2014/main" id="{085A908B-6347-EC5D-DF25-B616B1833EF7}"/>
              </a:ext>
            </a:extLst>
          </p:cNvPr>
          <p:cNvSpPr/>
          <p:nvPr/>
        </p:nvSpPr>
        <p:spPr>
          <a:xfrm>
            <a:off x="4263775" y="3657600"/>
            <a:ext cx="3580544" cy="1063375"/>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Tous les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secteurs</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ont</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affiché</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un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repli</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au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niveau</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du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financement</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79356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365437-F1AB-8B33-88A8-37FC7CBEF7F1}"/>
              </a:ext>
            </a:extLst>
          </p:cNvPr>
          <p:cNvSpPr>
            <a:spLocks noGrp="1"/>
          </p:cNvSpPr>
          <p:nvPr>
            <p:ph type="title"/>
          </p:nvPr>
        </p:nvSpPr>
        <p:spPr>
          <a:xfrm>
            <a:off x="223284" y="51621"/>
            <a:ext cx="8920716" cy="660761"/>
          </a:xfrm>
        </p:spPr>
        <p:txBody>
          <a:bodyPr/>
          <a:lstStyle/>
          <a:p>
            <a:r>
              <a:rPr lang="en-US" sz="2800" dirty="0"/>
              <a:t>PROGRAMME PRO-CROISSANCE DE LA BRH </a:t>
            </a:r>
          </a:p>
        </p:txBody>
      </p:sp>
      <p:pic>
        <p:nvPicPr>
          <p:cNvPr id="6" name="Picture 5">
            <a:extLst>
              <a:ext uri="{FF2B5EF4-FFF2-40B4-BE49-F238E27FC236}">
                <a16:creationId xmlns:a16="http://schemas.microsoft.com/office/drawing/2014/main" id="{313CF741-C755-50CF-82FC-4743E46EC028}"/>
              </a:ext>
            </a:extLst>
          </p:cNvPr>
          <p:cNvPicPr>
            <a:picLocks noChangeAspect="1"/>
          </p:cNvPicPr>
          <p:nvPr/>
        </p:nvPicPr>
        <p:blipFill>
          <a:blip r:embed="rId2"/>
          <a:stretch>
            <a:fillRect/>
          </a:stretch>
        </p:blipFill>
        <p:spPr>
          <a:xfrm>
            <a:off x="4572000" y="616690"/>
            <a:ext cx="3647326" cy="38628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ounded Rectangle 1">
            <a:extLst>
              <a:ext uri="{FF2B5EF4-FFF2-40B4-BE49-F238E27FC236}">
                <a16:creationId xmlns:a16="http://schemas.microsoft.com/office/drawing/2014/main" id="{EEB676F9-C033-0969-E630-28D9BBEA293A}"/>
              </a:ext>
            </a:extLst>
          </p:cNvPr>
          <p:cNvSpPr/>
          <p:nvPr/>
        </p:nvSpPr>
        <p:spPr>
          <a:xfrm>
            <a:off x="153973" y="666147"/>
            <a:ext cx="4261167" cy="3813386"/>
          </a:xfrm>
          <a:prstGeom prst="roundRect">
            <a:avLst/>
          </a:prstGeom>
          <a:solidFill>
            <a:schemeClr val="tx1">
              <a:lumMod val="25000"/>
              <a:lumOff val="75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Au </a:t>
            </a:r>
            <a:r>
              <a:rPr lang="en-US" b="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terme</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de </a:t>
            </a:r>
            <a:r>
              <a:rPr lang="en-US" b="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l’exercice</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2022-2023, les </a:t>
            </a:r>
            <a:r>
              <a:rPr lang="en-US" b="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crédits</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accordés</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dans le cadre de </a:t>
            </a:r>
            <a:r>
              <a:rPr lang="en-US" b="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ces</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programmes</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se </a:t>
            </a:r>
            <a:r>
              <a:rPr lang="en-US" b="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sont</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élevés</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 12,37 milliards de gourdes. </a:t>
            </a:r>
          </a:p>
          <a:p>
            <a:pPr algn="just"/>
            <a:endParaRPr lang="en-US" b="1" i="1" u="sng"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r>
              <a:rPr lang="en-US" b="1" i="1" u="sng" dirty="0" err="1">
                <a:solidFill>
                  <a:srgbClr val="002060"/>
                </a:solidFill>
                <a:latin typeface="Calibri" panose="020F0502020204030204" pitchFamily="34" charset="0"/>
                <a:ea typeface="Calibri" panose="020F0502020204030204" pitchFamily="34" charset="0"/>
                <a:cs typeface="Calibri" panose="020F0502020204030204" pitchFamily="34" charset="0"/>
              </a:rPr>
              <a:t>Répartition</a:t>
            </a:r>
            <a:r>
              <a:rPr lang="en-US" b="1" i="1" u="sng"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algn="just"/>
            <a:endParaRPr lang="en-US" b="1" i="1" u="sng"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1- </a:t>
            </a:r>
            <a:r>
              <a:rPr lang="en-US" dirty="0" err="1">
                <a:solidFill>
                  <a:srgbClr val="002060"/>
                </a:solidFill>
                <a:latin typeface="Calibri" panose="020F0502020204030204" pitchFamily="34" charset="0"/>
                <a:ea typeface="Calibri" panose="020F0502020204030204" pitchFamily="34" charset="0"/>
                <a:cs typeface="Calibri" panose="020F0502020204030204" pitchFamily="34" charset="0"/>
              </a:rPr>
              <a:t>Secteur</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ea typeface="Calibri" panose="020F0502020204030204" pitchFamily="34" charset="0"/>
                <a:cs typeface="Calibri" panose="020F0502020204030204" pitchFamily="34" charset="0"/>
              </a:rPr>
              <a:t>immobilier</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 </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3,173 milliards de gourdes </a:t>
            </a:r>
            <a:r>
              <a:rPr lang="en-US" b="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représentant</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26,16 % </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du total ;</a:t>
            </a:r>
            <a:endParaRPr 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2- Zones </a:t>
            </a:r>
            <a:r>
              <a:rPr lang="en-US" dirty="0" err="1">
                <a:solidFill>
                  <a:srgbClr val="002060"/>
                </a:solidFill>
                <a:latin typeface="Calibri" panose="020F0502020204030204" pitchFamily="34" charset="0"/>
                <a:ea typeface="Calibri" panose="020F0502020204030204" pitchFamily="34" charset="0"/>
                <a:cs typeface="Calibri" panose="020F0502020204030204" pitchFamily="34" charset="0"/>
              </a:rPr>
              <a:t>franches</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ea typeface="Calibri" panose="020F0502020204030204" pitchFamily="34" charset="0"/>
                <a:cs typeface="Calibri" panose="020F0502020204030204" pitchFamily="34" charset="0"/>
              </a:rPr>
              <a:t>industrielles</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3,022 milliards de gourdes, </a:t>
            </a:r>
            <a:r>
              <a:rPr lang="en-US" b="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équivalant</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 </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24,91 % ;</a:t>
            </a:r>
          </a:p>
          <a:p>
            <a:pPr algn="just"/>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3- Exportations : </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2,437 milliards de gourdes, </a:t>
            </a:r>
            <a:r>
              <a:rPr lang="en-US" b="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soit</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une</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b="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pondération</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de </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20,42 %;</a:t>
            </a: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4- </a:t>
            </a:r>
            <a:r>
              <a:rPr lang="en-US" dirty="0" err="1">
                <a:solidFill>
                  <a:srgbClr val="002060"/>
                </a:solidFill>
                <a:latin typeface="Calibri" panose="020F0502020204030204" pitchFamily="34" charset="0"/>
                <a:ea typeface="Calibri" panose="020F0502020204030204" pitchFamily="34" charset="0"/>
                <a:cs typeface="Calibri" panose="020F0502020204030204" pitchFamily="34" charset="0"/>
              </a:rPr>
              <a:t>Secteur</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Agricole :</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1,661 milliard de gourdes, (</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13,69 %);</a:t>
            </a:r>
          </a:p>
          <a:p>
            <a:pPr algn="just"/>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5- </a:t>
            </a:r>
            <a:r>
              <a:rPr lang="en-US" dirty="0" err="1">
                <a:solidFill>
                  <a:srgbClr val="002060"/>
                </a:solidFill>
                <a:latin typeface="Calibri" panose="020F0502020204030204" pitchFamily="34" charset="0"/>
                <a:ea typeface="Calibri" panose="020F0502020204030204" pitchFamily="34" charset="0"/>
                <a:cs typeface="Calibri" panose="020F0502020204030204" pitchFamily="34" charset="0"/>
              </a:rPr>
              <a:t>Tourisme</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 </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791 MG </a:t>
            </a:r>
            <a:r>
              <a:rPr lang="en-US" b="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soit</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6,52 % ;</a:t>
            </a: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6- Promotion et </a:t>
            </a:r>
            <a:r>
              <a:rPr lang="en-US" dirty="0" err="1">
                <a:solidFill>
                  <a:srgbClr val="002060"/>
                </a:solidFill>
                <a:latin typeface="Calibri" panose="020F0502020204030204" pitchFamily="34" charset="0"/>
                <a:ea typeface="Calibri" panose="020F0502020204030204" pitchFamily="34" charset="0"/>
                <a:cs typeface="Calibri" panose="020F0502020204030204" pitchFamily="34" charset="0"/>
              </a:rPr>
              <a:t>développement</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ea typeface="Calibri" panose="020F0502020204030204" pitchFamily="34" charset="0"/>
                <a:cs typeface="Calibri" panose="020F0502020204030204" pitchFamily="34" charset="0"/>
              </a:rPr>
              <a:t>immobilier</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747 </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MG </a:t>
            </a:r>
            <a:r>
              <a:rPr lang="en-US" dirty="0" err="1">
                <a:solidFill>
                  <a:srgbClr val="002060"/>
                </a:solidFill>
                <a:latin typeface="Calibri" panose="020F0502020204030204" pitchFamily="34" charset="0"/>
                <a:ea typeface="Calibri" panose="020F0502020204030204" pitchFamily="34" charset="0"/>
                <a:cs typeface="Calibri" panose="020F0502020204030204" pitchFamily="34" charset="0"/>
              </a:rPr>
              <a:t>soit</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6,16 %</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a:t>
            </a:r>
          </a:p>
        </p:txBody>
      </p:sp>
      <p:pic>
        <p:nvPicPr>
          <p:cNvPr id="3" name="Picture 2">
            <a:hlinkClick r:id="rId3"/>
            <a:extLst>
              <a:ext uri="{FF2B5EF4-FFF2-40B4-BE49-F238E27FC236}">
                <a16:creationId xmlns:a16="http://schemas.microsoft.com/office/drawing/2014/main" id="{40152ABF-4291-05AD-E57D-8C5CDB83F1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570238"/>
            <a:ext cx="993460" cy="483848"/>
          </a:xfrm>
          <a:prstGeom prst="rect">
            <a:avLst/>
          </a:prstGeom>
          <a:noFill/>
          <a:ln>
            <a:noFill/>
          </a:ln>
        </p:spPr>
      </p:pic>
    </p:spTree>
    <p:extLst>
      <p:ext uri="{BB962C8B-B14F-4D97-AF65-F5344CB8AC3E}">
        <p14:creationId xmlns:p14="http://schemas.microsoft.com/office/powerpoint/2010/main" val="1387879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2DD7A8-8DAD-B999-A445-4152180D6D98}"/>
              </a:ext>
            </a:extLst>
          </p:cNvPr>
          <p:cNvSpPr>
            <a:spLocks noGrp="1"/>
          </p:cNvSpPr>
          <p:nvPr>
            <p:ph type="title"/>
          </p:nvPr>
        </p:nvSpPr>
        <p:spPr>
          <a:xfrm>
            <a:off x="581777" y="65009"/>
            <a:ext cx="7704000" cy="572700"/>
          </a:xfrm>
        </p:spPr>
        <p:txBody>
          <a:bodyPr/>
          <a:lstStyle/>
          <a:p>
            <a:r>
              <a:rPr lang="en-US" sz="2800" dirty="0"/>
              <a:t>RÉPARTITION DU CRÉDIT PAR RÉGION</a:t>
            </a:r>
          </a:p>
        </p:txBody>
      </p:sp>
      <p:pic>
        <p:nvPicPr>
          <p:cNvPr id="6" name="Picture 5">
            <a:extLst>
              <a:ext uri="{FF2B5EF4-FFF2-40B4-BE49-F238E27FC236}">
                <a16:creationId xmlns:a16="http://schemas.microsoft.com/office/drawing/2014/main" id="{7A12D4B0-E865-5B83-7853-3476EA394A32}"/>
              </a:ext>
            </a:extLst>
          </p:cNvPr>
          <p:cNvPicPr>
            <a:picLocks noChangeAspect="1"/>
          </p:cNvPicPr>
          <p:nvPr/>
        </p:nvPicPr>
        <p:blipFill>
          <a:blip r:embed="rId2"/>
          <a:stretch>
            <a:fillRect/>
          </a:stretch>
        </p:blipFill>
        <p:spPr>
          <a:xfrm>
            <a:off x="4433777" y="800352"/>
            <a:ext cx="3760340" cy="42472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Snip Same Side Corner Rectangle 2">
            <a:extLst>
              <a:ext uri="{FF2B5EF4-FFF2-40B4-BE49-F238E27FC236}">
                <a16:creationId xmlns:a16="http://schemas.microsoft.com/office/drawing/2014/main" id="{AFC6DFE8-C326-FBB5-12F1-2CB1A341ED9C}"/>
              </a:ext>
            </a:extLst>
          </p:cNvPr>
          <p:cNvSpPr/>
          <p:nvPr/>
        </p:nvSpPr>
        <p:spPr>
          <a:xfrm>
            <a:off x="265814" y="906678"/>
            <a:ext cx="3327990" cy="3548364"/>
          </a:xfrm>
          <a:prstGeom prst="snip2SameRect">
            <a:avLst/>
          </a:prstGeom>
          <a:solidFill>
            <a:schemeClr val="tx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b="1" dirty="0">
                <a:solidFill>
                  <a:srgbClr val="002060"/>
                </a:solidFill>
                <a:latin typeface="Calibri" panose="020F0502020204030204" pitchFamily="34" charset="0"/>
              </a:rPr>
              <a:t>F</a:t>
            </a:r>
            <a:r>
              <a:rPr lang="en-US" b="1" dirty="0">
                <a:solidFill>
                  <a:srgbClr val="002060"/>
                </a:solidFill>
                <a:effectLst/>
                <a:latin typeface="Calibri" panose="020F0502020204030204" pitchFamily="34" charset="0"/>
              </a:rPr>
              <a:t>orte concentration des </a:t>
            </a:r>
            <a:r>
              <a:rPr lang="en-US" b="1" dirty="0" err="1">
                <a:solidFill>
                  <a:srgbClr val="002060"/>
                </a:solidFill>
                <a:effectLst/>
                <a:latin typeface="Calibri" panose="020F0502020204030204" pitchFamily="34" charset="0"/>
              </a:rPr>
              <a:t>prêts</a:t>
            </a:r>
            <a:r>
              <a:rPr lang="en-US" b="1" dirty="0">
                <a:solidFill>
                  <a:srgbClr val="002060"/>
                </a:solidFill>
                <a:effectLst/>
                <a:latin typeface="Calibri" panose="020F0502020204030204" pitchFamily="34" charset="0"/>
              </a:rPr>
              <a:t> dans le </a:t>
            </a:r>
            <a:r>
              <a:rPr lang="en-US" b="1" dirty="0" err="1">
                <a:solidFill>
                  <a:srgbClr val="002060"/>
                </a:solidFill>
                <a:effectLst/>
                <a:latin typeface="Calibri" panose="020F0502020204030204" pitchFamily="34" charset="0"/>
              </a:rPr>
              <a:t>département</a:t>
            </a:r>
            <a:r>
              <a:rPr lang="en-US" b="1" dirty="0">
                <a:solidFill>
                  <a:srgbClr val="002060"/>
                </a:solidFill>
                <a:effectLst/>
                <a:latin typeface="Calibri" panose="020F0502020204030204" pitchFamily="34" charset="0"/>
              </a:rPr>
              <a:t> de </a:t>
            </a:r>
            <a:r>
              <a:rPr lang="en-US" b="1" dirty="0" err="1">
                <a:solidFill>
                  <a:srgbClr val="002060"/>
                </a:solidFill>
                <a:effectLst/>
                <a:latin typeface="Calibri" panose="020F0502020204030204" pitchFamily="34" charset="0"/>
              </a:rPr>
              <a:t>l’Ouest</a:t>
            </a:r>
            <a:r>
              <a:rPr lang="en-US" b="1" dirty="0">
                <a:solidFill>
                  <a:srgbClr val="002060"/>
                </a:solidFill>
                <a:effectLst/>
                <a:latin typeface="Calibri" panose="020F0502020204030204" pitchFamily="34" charset="0"/>
              </a:rPr>
              <a:t>, </a:t>
            </a:r>
            <a:r>
              <a:rPr lang="en-US" b="1" dirty="0" err="1">
                <a:solidFill>
                  <a:srgbClr val="002060"/>
                </a:solidFill>
                <a:effectLst/>
                <a:latin typeface="Calibri" panose="020F0502020204030204" pitchFamily="34" charset="0"/>
              </a:rPr>
              <a:t>dont</a:t>
            </a:r>
            <a:r>
              <a:rPr lang="en-US" b="1" dirty="0">
                <a:solidFill>
                  <a:srgbClr val="002060"/>
                </a:solidFill>
                <a:effectLst/>
                <a:latin typeface="Calibri" panose="020F0502020204030204" pitchFamily="34" charset="0"/>
              </a:rPr>
              <a:t> le </a:t>
            </a:r>
            <a:r>
              <a:rPr lang="en-US" b="1" dirty="0" err="1">
                <a:solidFill>
                  <a:srgbClr val="002060"/>
                </a:solidFill>
                <a:effectLst/>
                <a:latin typeface="Calibri" panose="020F0502020204030204" pitchFamily="34" charset="0"/>
              </a:rPr>
              <a:t>poids</a:t>
            </a:r>
            <a:r>
              <a:rPr lang="en-US" b="1" dirty="0">
                <a:solidFill>
                  <a:srgbClr val="002060"/>
                </a:solidFill>
                <a:effectLst/>
                <a:latin typeface="Calibri" panose="020F0502020204030204" pitchFamily="34" charset="0"/>
              </a:rPr>
              <a:t> </a:t>
            </a:r>
            <a:r>
              <a:rPr lang="en-US" b="1" dirty="0" err="1">
                <a:solidFill>
                  <a:srgbClr val="002060"/>
                </a:solidFill>
                <a:effectLst/>
                <a:latin typeface="Calibri" panose="020F0502020204030204" pitchFamily="34" charset="0"/>
              </a:rPr>
              <a:t>est</a:t>
            </a:r>
            <a:r>
              <a:rPr lang="en-US" b="1" dirty="0">
                <a:solidFill>
                  <a:srgbClr val="002060"/>
                </a:solidFill>
                <a:effectLst/>
                <a:latin typeface="Calibri" panose="020F0502020204030204" pitchFamily="34" charset="0"/>
              </a:rPr>
              <a:t> passé de 60 % à 70 % entre 2020 et 2023.</a:t>
            </a:r>
          </a:p>
          <a:p>
            <a:pPr marL="285750" indent="-285750">
              <a:buFontTx/>
              <a:buChar char="-"/>
            </a:pPr>
            <a:endParaRPr lang="en-US" b="1" dirty="0">
              <a:solidFill>
                <a:srgbClr val="002060"/>
              </a:solidFill>
              <a:effectLst/>
              <a:latin typeface="Calibri" panose="020F0502020204030204" pitchFamily="34" charset="0"/>
            </a:endParaRPr>
          </a:p>
          <a:p>
            <a:pPr marL="285750" indent="-285750">
              <a:buFontTx/>
              <a:buChar char="-"/>
            </a:pPr>
            <a:r>
              <a:rPr lang="en-US" b="1" dirty="0" err="1">
                <a:solidFill>
                  <a:srgbClr val="002060"/>
                </a:solidFill>
                <a:effectLst/>
                <a:latin typeface="Calibri" panose="020F0502020204030204" pitchFamily="34" charset="0"/>
              </a:rPr>
              <a:t>Cette</a:t>
            </a:r>
            <a:r>
              <a:rPr lang="en-US" b="1" dirty="0">
                <a:solidFill>
                  <a:srgbClr val="002060"/>
                </a:solidFill>
                <a:effectLst/>
                <a:latin typeface="Calibri" panose="020F0502020204030204" pitchFamily="34" charset="0"/>
              </a:rPr>
              <a:t> </a:t>
            </a:r>
            <a:r>
              <a:rPr lang="en-US" b="1" dirty="0" err="1">
                <a:solidFill>
                  <a:srgbClr val="002060"/>
                </a:solidFill>
                <a:effectLst/>
                <a:latin typeface="Calibri" panose="020F0502020204030204" pitchFamily="34" charset="0"/>
              </a:rPr>
              <a:t>prépondérance</a:t>
            </a:r>
            <a:r>
              <a:rPr lang="en-US" b="1" dirty="0">
                <a:solidFill>
                  <a:srgbClr val="002060"/>
                </a:solidFill>
                <a:effectLst/>
                <a:latin typeface="Calibri" panose="020F0502020204030204" pitchFamily="34" charset="0"/>
              </a:rPr>
              <a:t> </a:t>
            </a:r>
            <a:r>
              <a:rPr lang="en-US" b="1" dirty="0" err="1">
                <a:solidFill>
                  <a:srgbClr val="002060"/>
                </a:solidFill>
                <a:effectLst/>
                <a:latin typeface="Calibri" panose="020F0502020204030204" pitchFamily="34" charset="0"/>
              </a:rPr>
              <a:t>est</a:t>
            </a:r>
            <a:r>
              <a:rPr lang="en-US" b="1" dirty="0">
                <a:solidFill>
                  <a:srgbClr val="002060"/>
                </a:solidFill>
                <a:effectLst/>
                <a:latin typeface="Calibri" panose="020F0502020204030204" pitchFamily="34" charset="0"/>
              </a:rPr>
              <a:t> significative par rapport aux </a:t>
            </a:r>
            <a:r>
              <a:rPr lang="en-US" b="1" dirty="0" err="1">
                <a:solidFill>
                  <a:srgbClr val="002060"/>
                </a:solidFill>
                <a:effectLst/>
                <a:latin typeface="Calibri" panose="020F0502020204030204" pitchFamily="34" charset="0"/>
              </a:rPr>
              <a:t>autres</a:t>
            </a:r>
            <a:r>
              <a:rPr lang="en-US" b="1" dirty="0">
                <a:solidFill>
                  <a:srgbClr val="002060"/>
                </a:solidFill>
                <a:effectLst/>
                <a:latin typeface="Calibri" panose="020F0502020204030204" pitchFamily="34" charset="0"/>
              </a:rPr>
              <a:t> </a:t>
            </a:r>
            <a:r>
              <a:rPr lang="en-US" b="1" dirty="0" err="1">
                <a:solidFill>
                  <a:srgbClr val="002060"/>
                </a:solidFill>
                <a:effectLst/>
                <a:latin typeface="Calibri" panose="020F0502020204030204" pitchFamily="34" charset="0"/>
              </a:rPr>
              <a:t>départements</a:t>
            </a:r>
            <a:r>
              <a:rPr lang="en-US" b="1" dirty="0">
                <a:solidFill>
                  <a:srgbClr val="002060"/>
                </a:solidFill>
                <a:effectLst/>
                <a:latin typeface="Calibri" panose="020F0502020204030204" pitchFamily="34" charset="0"/>
              </a:rPr>
              <a:t>, le Nord (8%) et </a:t>
            </a:r>
            <a:r>
              <a:rPr lang="en-US" b="1" dirty="0" err="1">
                <a:solidFill>
                  <a:srgbClr val="002060"/>
                </a:solidFill>
                <a:effectLst/>
                <a:latin typeface="Calibri" panose="020F0502020204030204" pitchFamily="34" charset="0"/>
              </a:rPr>
              <a:t>l’Artibonite</a:t>
            </a:r>
            <a:r>
              <a:rPr lang="en-US" b="1" dirty="0">
                <a:solidFill>
                  <a:srgbClr val="002060"/>
                </a:solidFill>
                <a:effectLst/>
                <a:latin typeface="Calibri" panose="020F0502020204030204" pitchFamily="34" charset="0"/>
              </a:rPr>
              <a:t> (</a:t>
            </a:r>
            <a:r>
              <a:rPr lang="en-US" b="1" dirty="0">
                <a:solidFill>
                  <a:srgbClr val="002060"/>
                </a:solidFill>
                <a:latin typeface="Calibri" panose="020F0502020204030204" pitchFamily="34" charset="0"/>
              </a:rPr>
              <a:t>6</a:t>
            </a:r>
            <a:r>
              <a:rPr lang="en-US" b="1" dirty="0">
                <a:solidFill>
                  <a:srgbClr val="002060"/>
                </a:solidFill>
                <a:effectLst/>
                <a:latin typeface="Calibri" panose="020F0502020204030204" pitchFamily="34" charset="0"/>
              </a:rPr>
              <a:t>%) </a:t>
            </a:r>
            <a:r>
              <a:rPr lang="en-US" b="1" dirty="0" err="1">
                <a:solidFill>
                  <a:srgbClr val="002060"/>
                </a:solidFill>
                <a:effectLst/>
                <a:latin typeface="Calibri" panose="020F0502020204030204" pitchFamily="34" charset="0"/>
              </a:rPr>
              <a:t>alors</a:t>
            </a:r>
            <a:r>
              <a:rPr lang="en-US" b="1" dirty="0">
                <a:solidFill>
                  <a:srgbClr val="002060"/>
                </a:solidFill>
                <a:effectLst/>
                <a:latin typeface="Calibri" panose="020F0502020204030204" pitchFamily="34" charset="0"/>
              </a:rPr>
              <a:t> que la contribution des </a:t>
            </a:r>
            <a:r>
              <a:rPr lang="en-US" b="1" dirty="0" err="1">
                <a:solidFill>
                  <a:srgbClr val="002060"/>
                </a:solidFill>
                <a:effectLst/>
                <a:latin typeface="Calibri" panose="020F0502020204030204" pitchFamily="34" charset="0"/>
              </a:rPr>
              <a:t>autres</a:t>
            </a:r>
            <a:r>
              <a:rPr lang="en-US" b="1" dirty="0">
                <a:solidFill>
                  <a:srgbClr val="002060"/>
                </a:solidFill>
                <a:effectLst/>
                <a:latin typeface="Calibri" panose="020F0502020204030204" pitchFamily="34" charset="0"/>
              </a:rPr>
              <a:t> </a:t>
            </a:r>
            <a:r>
              <a:rPr lang="en-US" b="1" dirty="0" err="1">
                <a:solidFill>
                  <a:srgbClr val="002060"/>
                </a:solidFill>
                <a:effectLst/>
                <a:latin typeface="Calibri" panose="020F0502020204030204" pitchFamily="34" charset="0"/>
              </a:rPr>
              <a:t>régions</a:t>
            </a:r>
            <a:r>
              <a:rPr lang="en-US" b="1" dirty="0">
                <a:solidFill>
                  <a:srgbClr val="002060"/>
                </a:solidFill>
                <a:effectLst/>
                <a:latin typeface="Calibri" panose="020F0502020204030204" pitchFamily="34" charset="0"/>
              </a:rPr>
              <a:t> </a:t>
            </a:r>
            <a:r>
              <a:rPr lang="en-US" b="1" dirty="0" err="1">
                <a:solidFill>
                  <a:srgbClr val="002060"/>
                </a:solidFill>
                <a:effectLst/>
                <a:latin typeface="Calibri" panose="020F0502020204030204" pitchFamily="34" charset="0"/>
              </a:rPr>
              <a:t>demeure</a:t>
            </a:r>
            <a:r>
              <a:rPr lang="en-US" b="1" dirty="0">
                <a:solidFill>
                  <a:srgbClr val="002060"/>
                </a:solidFill>
                <a:effectLst/>
                <a:latin typeface="Calibri" panose="020F0502020204030204" pitchFamily="34" charset="0"/>
              </a:rPr>
              <a:t> </a:t>
            </a:r>
            <a:r>
              <a:rPr lang="en-US" b="1" dirty="0" err="1">
                <a:solidFill>
                  <a:srgbClr val="002060"/>
                </a:solidFill>
                <a:effectLst/>
                <a:latin typeface="Calibri" panose="020F0502020204030204" pitchFamily="34" charset="0"/>
              </a:rPr>
              <a:t>marginale</a:t>
            </a:r>
            <a:r>
              <a:rPr lang="en-US" b="1" dirty="0">
                <a:solidFill>
                  <a:srgbClr val="002060"/>
                </a:solidFill>
                <a:effectLst/>
                <a:latin typeface="Calibri" panose="020F0502020204030204" pitchFamily="34" charset="0"/>
              </a:rPr>
              <a:t>, se </a:t>
            </a:r>
            <a:r>
              <a:rPr lang="en-US" b="1" dirty="0" err="1">
                <a:solidFill>
                  <a:srgbClr val="002060"/>
                </a:solidFill>
                <a:effectLst/>
                <a:latin typeface="Calibri" panose="020F0502020204030204" pitchFamily="34" charset="0"/>
              </a:rPr>
              <a:t>situant</a:t>
            </a:r>
            <a:r>
              <a:rPr lang="en-US" b="1" dirty="0">
                <a:solidFill>
                  <a:srgbClr val="002060"/>
                </a:solidFill>
                <a:effectLst/>
                <a:latin typeface="Calibri" panose="020F0502020204030204" pitchFamily="34" charset="0"/>
              </a:rPr>
              <a:t> entre 1% et 3 %. </a:t>
            </a:r>
            <a:endParaRPr lang="en-US" b="1" dirty="0"/>
          </a:p>
        </p:txBody>
      </p:sp>
      <p:pic>
        <p:nvPicPr>
          <p:cNvPr id="2" name="Picture 1">
            <a:hlinkClick r:id="rId3"/>
            <a:extLst>
              <a:ext uri="{FF2B5EF4-FFF2-40B4-BE49-F238E27FC236}">
                <a16:creationId xmlns:a16="http://schemas.microsoft.com/office/drawing/2014/main" id="{579F5865-545A-4ECC-AFBB-5959D28D6D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570238"/>
            <a:ext cx="993460" cy="483848"/>
          </a:xfrm>
          <a:prstGeom prst="rect">
            <a:avLst/>
          </a:prstGeom>
          <a:noFill/>
          <a:ln>
            <a:noFill/>
          </a:ln>
        </p:spPr>
      </p:pic>
    </p:spTree>
    <p:extLst>
      <p:ext uri="{BB962C8B-B14F-4D97-AF65-F5344CB8AC3E}">
        <p14:creationId xmlns:p14="http://schemas.microsoft.com/office/powerpoint/2010/main" val="1720853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2DD7A8-8DAD-B999-A445-4152180D6D98}"/>
              </a:ext>
            </a:extLst>
          </p:cNvPr>
          <p:cNvSpPr>
            <a:spLocks noGrp="1"/>
          </p:cNvSpPr>
          <p:nvPr>
            <p:ph type="title"/>
          </p:nvPr>
        </p:nvSpPr>
        <p:spPr>
          <a:xfrm>
            <a:off x="720000" y="189843"/>
            <a:ext cx="7704000" cy="572700"/>
          </a:xfrm>
        </p:spPr>
        <p:txBody>
          <a:bodyPr/>
          <a:lstStyle/>
          <a:p>
            <a:r>
              <a:rPr lang="en-US" sz="2800" b="1" dirty="0">
                <a:latin typeface="Calibri" panose="020F0502020204030204" pitchFamily="34" charset="0"/>
                <a:ea typeface="Calibri" panose="020F0502020204030204" pitchFamily="34" charset="0"/>
                <a:cs typeface="Calibri" panose="020F0502020204030204" pitchFamily="34" charset="0"/>
              </a:rPr>
              <a:t>RÉPARTITION DU CRÉDIT PAR GENRE </a:t>
            </a:r>
          </a:p>
        </p:txBody>
      </p:sp>
      <p:pic>
        <p:nvPicPr>
          <p:cNvPr id="6" name="Picture 5">
            <a:extLst>
              <a:ext uri="{FF2B5EF4-FFF2-40B4-BE49-F238E27FC236}">
                <a16:creationId xmlns:a16="http://schemas.microsoft.com/office/drawing/2014/main" id="{9C473440-6F8F-4CFB-EFBE-03DF72D0F5E9}"/>
              </a:ext>
            </a:extLst>
          </p:cNvPr>
          <p:cNvPicPr>
            <a:picLocks noChangeAspect="1"/>
          </p:cNvPicPr>
          <p:nvPr/>
        </p:nvPicPr>
        <p:blipFill>
          <a:blip r:embed="rId2"/>
          <a:stretch>
            <a:fillRect/>
          </a:stretch>
        </p:blipFill>
        <p:spPr>
          <a:xfrm>
            <a:off x="4787757" y="799626"/>
            <a:ext cx="2985170" cy="42876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equential Access Storage 1">
            <a:extLst>
              <a:ext uri="{FF2B5EF4-FFF2-40B4-BE49-F238E27FC236}">
                <a16:creationId xmlns:a16="http://schemas.microsoft.com/office/drawing/2014/main" id="{B44E1CE4-C825-AAFE-19BA-503F0AC55219}"/>
              </a:ext>
            </a:extLst>
          </p:cNvPr>
          <p:cNvSpPr/>
          <p:nvPr/>
        </p:nvSpPr>
        <p:spPr>
          <a:xfrm>
            <a:off x="188371" y="903768"/>
            <a:ext cx="3990223" cy="3289448"/>
          </a:xfrm>
          <a:prstGeom prst="flowChartMagneticTape">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Les hommes </a:t>
            </a:r>
            <a:r>
              <a:rPr lang="en-US"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ont</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bénéficie</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de 66 % des </a:t>
            </a:r>
            <a:r>
              <a:rPr lang="en-US"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prêts</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accordés</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en</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monnaie</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locale </a:t>
            </a:r>
            <a:r>
              <a:rPr lang="en-US"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contre</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34 % pour les femmes. </a:t>
            </a:r>
          </a:p>
          <a:p>
            <a:pPr marL="285750" indent="-285750">
              <a:buFont typeface="Arial" panose="020B0604020202020204" pitchFamily="34" charset="0"/>
              <a:buChar char="•"/>
            </a:pPr>
            <a:endPar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En</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ce</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qui a trait au </a:t>
            </a:r>
            <a:r>
              <a:rPr lang="en-US"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financement</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en</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devises, le gap </a:t>
            </a:r>
            <a:r>
              <a:rPr lang="en-US"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est</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encore plus important : 79,30 % </a:t>
            </a:r>
            <a:r>
              <a:rPr lang="en-US"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en</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faveur</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des hommes </a:t>
            </a:r>
            <a:r>
              <a:rPr lang="en-US"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contre</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20,70 % pour les femmes. </a:t>
            </a: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ctr"/>
            <a:endParaRPr lang="en-US" dirty="0"/>
          </a:p>
        </p:txBody>
      </p:sp>
      <p:pic>
        <p:nvPicPr>
          <p:cNvPr id="3" name="Picture 2">
            <a:hlinkClick r:id="rId3"/>
            <a:extLst>
              <a:ext uri="{FF2B5EF4-FFF2-40B4-BE49-F238E27FC236}">
                <a16:creationId xmlns:a16="http://schemas.microsoft.com/office/drawing/2014/main" id="{AFD17B0A-BE7D-D73A-2FBB-9ABDF1A705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570238"/>
            <a:ext cx="993460" cy="483848"/>
          </a:xfrm>
          <a:prstGeom prst="rect">
            <a:avLst/>
          </a:prstGeom>
          <a:noFill/>
          <a:ln>
            <a:noFill/>
          </a:ln>
        </p:spPr>
      </p:pic>
    </p:spTree>
    <p:extLst>
      <p:ext uri="{BB962C8B-B14F-4D97-AF65-F5344CB8AC3E}">
        <p14:creationId xmlns:p14="http://schemas.microsoft.com/office/powerpoint/2010/main" val="2124035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grpSp>
        <p:nvGrpSpPr>
          <p:cNvPr id="527" name="Google Shape;527;p35"/>
          <p:cNvGrpSpPr/>
          <p:nvPr/>
        </p:nvGrpSpPr>
        <p:grpSpPr>
          <a:xfrm>
            <a:off x="3979500" y="7000"/>
            <a:ext cx="5164500" cy="5143500"/>
            <a:chOff x="3979500" y="7000"/>
            <a:chExt cx="5164500" cy="5143500"/>
          </a:xfrm>
        </p:grpSpPr>
        <p:sp>
          <p:nvSpPr>
            <p:cNvPr id="528" name="Google Shape;528;p35"/>
            <p:cNvSpPr/>
            <p:nvPr/>
          </p:nvSpPr>
          <p:spPr>
            <a:xfrm flipH="1">
              <a:off x="3979500" y="7000"/>
              <a:ext cx="5164500" cy="51435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rot="-2699590">
              <a:off x="4521184" y="3647078"/>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rot="-2699590">
              <a:off x="7184489" y="2245051"/>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rot="-2699590">
              <a:off x="6716516" y="1166805"/>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rot="-2699590">
              <a:off x="5940285" y="3571560"/>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a:off x="6777914" y="2891181"/>
              <a:ext cx="1596600" cy="15966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4" name="Google Shape;534;p35"/>
          <p:cNvSpPr txBox="1">
            <a:spLocks noGrp="1"/>
          </p:cNvSpPr>
          <p:nvPr>
            <p:ph type="title"/>
          </p:nvPr>
        </p:nvSpPr>
        <p:spPr>
          <a:xfrm>
            <a:off x="577942" y="1777429"/>
            <a:ext cx="4249560" cy="2367881"/>
          </a:xfrm>
          <a:prstGeom prst="rect">
            <a:avLst/>
          </a:prstGeom>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p>
            <a:pPr marL="0" lvl="0" indent="0" rtl="0">
              <a:spcBef>
                <a:spcPts val="0"/>
              </a:spcBef>
              <a:spcAft>
                <a:spcPts val="0"/>
              </a:spcAft>
              <a:buNone/>
            </a:pPr>
            <a:r>
              <a:rPr lang="en" b="1" dirty="0">
                <a:solidFill>
                  <a:srgbClr val="002060"/>
                </a:solidFill>
                <a:latin typeface="Archivo"/>
                <a:ea typeface="Archivo"/>
                <a:cs typeface="Archivo"/>
                <a:sym typeface="Archivo"/>
              </a:rPr>
              <a:t>CRÉDIT BANCAIRE EN 2024</a:t>
            </a:r>
            <a:endParaRPr b="1" dirty="0">
              <a:solidFill>
                <a:srgbClr val="002060"/>
              </a:solidFill>
              <a:latin typeface="Archivo"/>
              <a:ea typeface="Archivo"/>
              <a:cs typeface="Archivo"/>
              <a:sym typeface="Archivo"/>
            </a:endParaRPr>
          </a:p>
        </p:txBody>
      </p:sp>
      <p:grpSp>
        <p:nvGrpSpPr>
          <p:cNvPr id="538" name="Google Shape;538;p35"/>
          <p:cNvGrpSpPr/>
          <p:nvPr/>
        </p:nvGrpSpPr>
        <p:grpSpPr>
          <a:xfrm>
            <a:off x="5405445" y="1044251"/>
            <a:ext cx="3160612" cy="3291131"/>
            <a:chOff x="5405445" y="1044251"/>
            <a:chExt cx="3160612" cy="3291131"/>
          </a:xfrm>
        </p:grpSpPr>
        <p:sp>
          <p:nvSpPr>
            <p:cNvPr id="539" name="Google Shape;539;p35"/>
            <p:cNvSpPr/>
            <p:nvPr/>
          </p:nvSpPr>
          <p:spPr>
            <a:xfrm rot="-2700000">
              <a:off x="7675121" y="1379613"/>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rot="-2700000">
              <a:off x="5300209" y="3885044"/>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hlinkClick r:id="rId3"/>
            <a:extLst>
              <a:ext uri="{FF2B5EF4-FFF2-40B4-BE49-F238E27FC236}">
                <a16:creationId xmlns:a16="http://schemas.microsoft.com/office/drawing/2014/main" id="{A0480FEF-CB98-4C6D-3D77-DAE873BA55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2084"/>
            <a:ext cx="993460" cy="483848"/>
          </a:xfrm>
          <a:prstGeom prst="rect">
            <a:avLst/>
          </a:prstGeom>
          <a:noFill/>
          <a:ln>
            <a:noFill/>
          </a:ln>
        </p:spPr>
      </p:pic>
      <p:pic>
        <p:nvPicPr>
          <p:cNvPr id="5124" name="Picture 4" descr="Le climat des affaires s'est de nouveau dégradé en novembre | Les Echos">
            <a:extLst>
              <a:ext uri="{FF2B5EF4-FFF2-40B4-BE49-F238E27FC236}">
                <a16:creationId xmlns:a16="http://schemas.microsoft.com/office/drawing/2014/main" id="{A7AA719B-7E10-771A-5B7F-DD0B508B491A}"/>
              </a:ext>
            </a:extLst>
          </p:cNvPr>
          <p:cNvPicPr>
            <a:picLocks noGrp="1" noChangeAspect="1" noChangeArrowheads="1"/>
          </p:cNvPicPr>
          <p:nvPr>
            <p:ph type="pic" idx="3"/>
          </p:nvPr>
        </p:nvPicPr>
        <p:blipFill>
          <a:blip r:embed="rId5">
            <a:extLst>
              <a:ext uri="{28A0092B-C50C-407E-A947-70E740481C1C}">
                <a14:useLocalDpi xmlns:a14="http://schemas.microsoft.com/office/drawing/2010/main" val="0"/>
              </a:ext>
            </a:extLst>
          </a:blip>
          <a:srcRect t="10021" b="10021"/>
          <a:stretch>
            <a:fillRect/>
          </a:stretch>
        </p:blipFill>
        <p:spPr bwMode="auto">
          <a:xfrm>
            <a:off x="5397500" y="1055688"/>
            <a:ext cx="3033713" cy="3032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60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4"/>
                                        </p:tgtEl>
                                        <p:attrNameLst>
                                          <p:attrName>style.visibility</p:attrName>
                                        </p:attrNameLst>
                                      </p:cBhvr>
                                      <p:to>
                                        <p:strVal val="visible"/>
                                      </p:to>
                                    </p:set>
                                    <p:anim calcmode="lin" valueType="num">
                                      <p:cBhvr additive="base">
                                        <p:cTn id="7" dur="500" fill="hold"/>
                                        <p:tgtEl>
                                          <p:spTgt spid="534"/>
                                        </p:tgtEl>
                                        <p:attrNameLst>
                                          <p:attrName>ppt_x</p:attrName>
                                        </p:attrNameLst>
                                      </p:cBhvr>
                                      <p:tavLst>
                                        <p:tav tm="0">
                                          <p:val>
                                            <p:strVal val="#ppt_x"/>
                                          </p:val>
                                        </p:tav>
                                        <p:tav tm="100000">
                                          <p:val>
                                            <p:strVal val="#ppt_x"/>
                                          </p:val>
                                        </p:tav>
                                      </p:tavLst>
                                    </p:anim>
                                    <p:anim calcmode="lin" valueType="num">
                                      <p:cBhvr additive="base">
                                        <p:cTn id="8" dur="500" fill="hold"/>
                                        <p:tgtEl>
                                          <p:spTgt spid="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3"/>
          <p:cNvSpPr txBox="1">
            <a:spLocks noGrp="1"/>
          </p:cNvSpPr>
          <p:nvPr>
            <p:ph type="title"/>
          </p:nvPr>
        </p:nvSpPr>
        <p:spPr>
          <a:xfrm>
            <a:off x="74428" y="83255"/>
            <a:ext cx="8782493" cy="6102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sz="2400" dirty="0"/>
              <a:t>AGGRAVATION DU CLIMAT D’INSÉCURITÉ</a:t>
            </a:r>
          </a:p>
        </p:txBody>
      </p:sp>
      <p:sp>
        <p:nvSpPr>
          <p:cNvPr id="507" name="Google Shape;507;p33"/>
          <p:cNvSpPr txBox="1">
            <a:spLocks noGrp="1"/>
          </p:cNvSpPr>
          <p:nvPr>
            <p:ph type="subTitle" idx="1"/>
          </p:nvPr>
        </p:nvSpPr>
        <p:spPr>
          <a:xfrm>
            <a:off x="5741581" y="955242"/>
            <a:ext cx="3327991" cy="2436544"/>
          </a:xfrm>
          <a:prstGeom prst="rect">
            <a:avLst/>
          </a:prstGeom>
        </p:spPr>
        <p:txBody>
          <a:bodyPr spcFirstLastPara="1" wrap="square" lIns="91425" tIns="91425" rIns="91425" bIns="91425" anchor="t" anchorCtr="0">
            <a:noAutofit/>
          </a:bodyPr>
          <a:lstStyle/>
          <a:p>
            <a:pPr marL="0" indent="0"/>
            <a:r>
              <a:rPr lang="fr-FR" b="1" dirty="0">
                <a:solidFill>
                  <a:schemeClr val="tx1"/>
                </a:solidFill>
              </a:rPr>
              <a:t>Selon les informations fournies par des institutions financières  (39) ayant participé à̀ une enquête conduite par la BRH en avril et mai 2024, toutes les banques commerciales ont été́ la cible de pillage. </a:t>
            </a:r>
          </a:p>
          <a:p>
            <a:pPr marL="0" indent="0"/>
            <a:endParaRPr lang="en-US" b="1" dirty="0"/>
          </a:p>
          <a:p>
            <a:pPr marL="0" lvl="0" indent="0" algn="l" rtl="0">
              <a:spcBef>
                <a:spcPts val="0"/>
              </a:spcBef>
              <a:spcAft>
                <a:spcPts val="0"/>
              </a:spcAft>
              <a:buNone/>
            </a:pPr>
            <a:endParaRPr lang="fr-FR" b="1" dirty="0"/>
          </a:p>
        </p:txBody>
      </p:sp>
      <p:sp>
        <p:nvSpPr>
          <p:cNvPr id="508" name="Google Shape;508;p33"/>
          <p:cNvSpPr txBox="1">
            <a:spLocks noGrp="1"/>
          </p:cNvSpPr>
          <p:nvPr>
            <p:ph type="subTitle" idx="2"/>
          </p:nvPr>
        </p:nvSpPr>
        <p:spPr>
          <a:xfrm>
            <a:off x="720000" y="1667625"/>
            <a:ext cx="3030900" cy="24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pic>
        <p:nvPicPr>
          <p:cNvPr id="3" name="Picture 2">
            <a:extLst>
              <a:ext uri="{FF2B5EF4-FFF2-40B4-BE49-F238E27FC236}">
                <a16:creationId xmlns:a16="http://schemas.microsoft.com/office/drawing/2014/main" id="{42D898AF-848D-E245-FCFB-5877F93FE487}"/>
              </a:ext>
            </a:extLst>
          </p:cNvPr>
          <p:cNvPicPr>
            <a:picLocks noChangeAspect="1"/>
          </p:cNvPicPr>
          <p:nvPr/>
        </p:nvPicPr>
        <p:blipFill>
          <a:blip r:embed="rId3"/>
          <a:stretch>
            <a:fillRect/>
          </a:stretch>
        </p:blipFill>
        <p:spPr>
          <a:xfrm>
            <a:off x="170121" y="873303"/>
            <a:ext cx="5484916" cy="3241423"/>
          </a:xfrm>
          <a:prstGeom prst="rect">
            <a:avLst/>
          </a:prstGeom>
        </p:spPr>
      </p:pic>
      <p:pic>
        <p:nvPicPr>
          <p:cNvPr id="4" name="Picture 3">
            <a:hlinkClick r:id="rId4"/>
            <a:extLst>
              <a:ext uri="{FF2B5EF4-FFF2-40B4-BE49-F238E27FC236}">
                <a16:creationId xmlns:a16="http://schemas.microsoft.com/office/drawing/2014/main" id="{654E3BA4-0AE5-CCBB-07EF-473F693455B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570238"/>
            <a:ext cx="993460" cy="4838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6CCE88C-8B72-4E56-AEC8-1DA6F19CAC23}"/>
              </a:ext>
            </a:extLst>
          </p:cNvPr>
          <p:cNvSpPr/>
          <p:nvPr/>
        </p:nvSpPr>
        <p:spPr>
          <a:xfrm>
            <a:off x="136760" y="2176884"/>
            <a:ext cx="3702837" cy="296661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693DB9C5-F48C-4427-8005-E885AF63829C}"/>
              </a:ext>
            </a:extLst>
          </p:cNvPr>
          <p:cNvSpPr>
            <a:spLocks noGrp="1"/>
          </p:cNvSpPr>
          <p:nvPr>
            <p:ph type="title"/>
          </p:nvPr>
        </p:nvSpPr>
        <p:spPr>
          <a:xfrm>
            <a:off x="832206" y="135757"/>
            <a:ext cx="7772091" cy="517826"/>
          </a:xfrm>
        </p:spPr>
        <p:txBody>
          <a:bodyPr>
            <a:normAutofit fontScale="90000"/>
          </a:bodyPr>
          <a:lstStyle/>
          <a:p>
            <a:pPr algn="ctr">
              <a:lnSpc>
                <a:spcPct val="107000"/>
              </a:lnSpc>
            </a:pPr>
            <a:r>
              <a:rPr lang="fr-FR" sz="2400" b="1" kern="100" spc="-75" dirty="0">
                <a:solidFill>
                  <a:srgbClr val="00206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IMPACT DE L’INSÉCURITÉ SUR LE CAPITAL HUMAIN</a:t>
            </a:r>
            <a:endParaRPr lang="en-US" sz="2400" b="1" kern="100" spc="-75" dirty="0">
              <a:solidFill>
                <a:srgbClr val="00206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grpSp>
        <p:nvGrpSpPr>
          <p:cNvPr id="29" name="Group 28">
            <a:extLst>
              <a:ext uri="{FF2B5EF4-FFF2-40B4-BE49-F238E27FC236}">
                <a16:creationId xmlns:a16="http://schemas.microsoft.com/office/drawing/2014/main" id="{1A4E6E73-489F-4CC4-BB5C-DC98709FFA0A}"/>
              </a:ext>
            </a:extLst>
          </p:cNvPr>
          <p:cNvGrpSpPr/>
          <p:nvPr/>
        </p:nvGrpSpPr>
        <p:grpSpPr>
          <a:xfrm>
            <a:off x="1025277" y="1100041"/>
            <a:ext cx="7401125" cy="1995632"/>
            <a:chOff x="1889747" y="1878082"/>
            <a:chExt cx="7817043" cy="2072052"/>
          </a:xfrm>
        </p:grpSpPr>
        <p:sp>
          <p:nvSpPr>
            <p:cNvPr id="19" name="Oval 18">
              <a:extLst>
                <a:ext uri="{FF2B5EF4-FFF2-40B4-BE49-F238E27FC236}">
                  <a16:creationId xmlns:a16="http://schemas.microsoft.com/office/drawing/2014/main" id="{57A4F039-6067-4E78-B723-B6578744251D}"/>
                </a:ext>
              </a:extLst>
            </p:cNvPr>
            <p:cNvSpPr/>
            <p:nvPr/>
          </p:nvSpPr>
          <p:spPr>
            <a:xfrm>
              <a:off x="2404280" y="1885337"/>
              <a:ext cx="1983343" cy="19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Oval 19">
              <a:extLst>
                <a:ext uri="{FF2B5EF4-FFF2-40B4-BE49-F238E27FC236}">
                  <a16:creationId xmlns:a16="http://schemas.microsoft.com/office/drawing/2014/main" id="{C33FF8D4-5859-440B-B7E5-2A508A777B6E}"/>
                </a:ext>
              </a:extLst>
            </p:cNvPr>
            <p:cNvSpPr/>
            <p:nvPr/>
          </p:nvSpPr>
          <p:spPr>
            <a:xfrm>
              <a:off x="4809995" y="1885337"/>
              <a:ext cx="1983343" cy="19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Oval 20">
              <a:extLst>
                <a:ext uri="{FF2B5EF4-FFF2-40B4-BE49-F238E27FC236}">
                  <a16:creationId xmlns:a16="http://schemas.microsoft.com/office/drawing/2014/main" id="{DB180322-9EB9-4B72-A085-E7450A6ABB54}"/>
                </a:ext>
              </a:extLst>
            </p:cNvPr>
            <p:cNvSpPr/>
            <p:nvPr/>
          </p:nvSpPr>
          <p:spPr>
            <a:xfrm>
              <a:off x="7214721" y="1885337"/>
              <a:ext cx="1983343" cy="19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24" name="Group 23">
              <a:extLst>
                <a:ext uri="{FF2B5EF4-FFF2-40B4-BE49-F238E27FC236}">
                  <a16:creationId xmlns:a16="http://schemas.microsoft.com/office/drawing/2014/main" id="{75E35CF6-DDCD-4057-8449-367ACFA070E2}"/>
                </a:ext>
              </a:extLst>
            </p:cNvPr>
            <p:cNvGrpSpPr/>
            <p:nvPr/>
          </p:nvGrpSpPr>
          <p:grpSpPr>
            <a:xfrm>
              <a:off x="1889747" y="1961107"/>
              <a:ext cx="2983541" cy="1989027"/>
              <a:chOff x="1889747" y="1948168"/>
              <a:chExt cx="2983541" cy="1989027"/>
            </a:xfrm>
          </p:grpSpPr>
          <p:graphicFrame>
            <p:nvGraphicFramePr>
              <p:cNvPr id="8" name="Chart 7">
                <a:extLst>
                  <a:ext uri="{FF2B5EF4-FFF2-40B4-BE49-F238E27FC236}">
                    <a16:creationId xmlns:a16="http://schemas.microsoft.com/office/drawing/2014/main" id="{DDD26255-430D-4A1A-B034-DFDF7D42F0B6}"/>
                  </a:ext>
                </a:extLst>
              </p:cNvPr>
              <p:cNvGraphicFramePr/>
              <p:nvPr>
                <p:extLst>
                  <p:ext uri="{D42A27DB-BD31-4B8C-83A1-F6EECF244321}">
                    <p14:modId xmlns:p14="http://schemas.microsoft.com/office/powerpoint/2010/main" val="3898083094"/>
                  </p:ext>
                </p:extLst>
              </p:nvPr>
            </p:nvGraphicFramePr>
            <p:xfrm>
              <a:off x="1889747" y="1948168"/>
              <a:ext cx="2983541" cy="198902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4FB2B2BA-EA4F-455A-8E88-AC8AF5843485}"/>
                  </a:ext>
                </a:extLst>
              </p:cNvPr>
              <p:cNvSpPr txBox="1"/>
              <p:nvPr/>
            </p:nvSpPr>
            <p:spPr>
              <a:xfrm>
                <a:off x="3305734" y="2628823"/>
                <a:ext cx="195112" cy="383475"/>
              </a:xfrm>
              <a:prstGeom prst="rect">
                <a:avLst/>
              </a:prstGeom>
              <a:noFill/>
            </p:spPr>
            <p:txBody>
              <a:bodyPr wrap="none" rtlCol="0">
                <a:spAutoFit/>
              </a:bodyPr>
              <a:lstStyle/>
              <a:p>
                <a:pPr algn="ctr"/>
                <a:endParaRPr lang="en-US" sz="1800" dirty="0">
                  <a:solidFill>
                    <a:schemeClr val="tx2"/>
                  </a:solidFill>
                  <a:latin typeface="Segoe UI Light" panose="020B0502040204020203" pitchFamily="34" charset="0"/>
                  <a:cs typeface="Segoe UI Light" panose="020B0502040204020203" pitchFamily="34" charset="0"/>
                </a:endParaRPr>
              </a:p>
            </p:txBody>
          </p:sp>
        </p:grpSp>
        <p:grpSp>
          <p:nvGrpSpPr>
            <p:cNvPr id="23" name="Group 22">
              <a:extLst>
                <a:ext uri="{FF2B5EF4-FFF2-40B4-BE49-F238E27FC236}">
                  <a16:creationId xmlns:a16="http://schemas.microsoft.com/office/drawing/2014/main" id="{EF3B945F-6351-4202-8A59-74CC0035A5F3}"/>
                </a:ext>
              </a:extLst>
            </p:cNvPr>
            <p:cNvGrpSpPr/>
            <p:nvPr/>
          </p:nvGrpSpPr>
          <p:grpSpPr>
            <a:xfrm>
              <a:off x="4306498" y="1878082"/>
              <a:ext cx="2983541" cy="1989027"/>
              <a:chOff x="4306498" y="1865143"/>
              <a:chExt cx="2983541" cy="1989027"/>
            </a:xfrm>
          </p:grpSpPr>
          <p:graphicFrame>
            <p:nvGraphicFramePr>
              <p:cNvPr id="9" name="Chart 8">
                <a:extLst>
                  <a:ext uri="{FF2B5EF4-FFF2-40B4-BE49-F238E27FC236}">
                    <a16:creationId xmlns:a16="http://schemas.microsoft.com/office/drawing/2014/main" id="{6E8535C1-D117-4CE3-84EF-F0FFC38C2297}"/>
                  </a:ext>
                </a:extLst>
              </p:cNvPr>
              <p:cNvGraphicFramePr/>
              <p:nvPr/>
            </p:nvGraphicFramePr>
            <p:xfrm>
              <a:off x="4306498" y="1865143"/>
              <a:ext cx="2983541" cy="1989027"/>
            </p:xfrm>
            <a:graphic>
              <a:graphicData uri="http://schemas.openxmlformats.org/drawingml/2006/chart">
                <c:chart xmlns:c="http://schemas.openxmlformats.org/drawingml/2006/chart" xmlns:r="http://schemas.openxmlformats.org/officeDocument/2006/relationships" r:id="rId4"/>
              </a:graphicData>
            </a:graphic>
          </p:graphicFrame>
          <p:sp>
            <p:nvSpPr>
              <p:cNvPr id="12" name="Oval 11">
                <a:extLst>
                  <a:ext uri="{FF2B5EF4-FFF2-40B4-BE49-F238E27FC236}">
                    <a16:creationId xmlns:a16="http://schemas.microsoft.com/office/drawing/2014/main" id="{78DE5B2F-57AB-4F96-84FE-268F80212E7A}"/>
                  </a:ext>
                </a:extLst>
              </p:cNvPr>
              <p:cNvSpPr/>
              <p:nvPr/>
            </p:nvSpPr>
            <p:spPr>
              <a:xfrm>
                <a:off x="5144922" y="2195422"/>
                <a:ext cx="1328468" cy="1328468"/>
              </a:xfrm>
              <a:prstGeom prst="ellipse">
                <a:avLst/>
              </a:pr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2" name="Group 21">
              <a:extLst>
                <a:ext uri="{FF2B5EF4-FFF2-40B4-BE49-F238E27FC236}">
                  <a16:creationId xmlns:a16="http://schemas.microsoft.com/office/drawing/2014/main" id="{532AD057-040F-40B3-AC18-7733ACEF10DD}"/>
                </a:ext>
              </a:extLst>
            </p:cNvPr>
            <p:cNvGrpSpPr/>
            <p:nvPr/>
          </p:nvGrpSpPr>
          <p:grpSpPr>
            <a:xfrm>
              <a:off x="6723249" y="1878082"/>
              <a:ext cx="2983541" cy="1989027"/>
              <a:chOff x="6723249" y="1865143"/>
              <a:chExt cx="2983541" cy="1989027"/>
            </a:xfrm>
          </p:grpSpPr>
          <p:graphicFrame>
            <p:nvGraphicFramePr>
              <p:cNvPr id="10" name="Chart 9">
                <a:extLst>
                  <a:ext uri="{FF2B5EF4-FFF2-40B4-BE49-F238E27FC236}">
                    <a16:creationId xmlns:a16="http://schemas.microsoft.com/office/drawing/2014/main" id="{B383CF64-39AE-497E-9E87-FAB08384CD55}"/>
                  </a:ext>
                </a:extLst>
              </p:cNvPr>
              <p:cNvGraphicFramePr/>
              <p:nvPr/>
            </p:nvGraphicFramePr>
            <p:xfrm>
              <a:off x="6723249" y="1865143"/>
              <a:ext cx="2983541" cy="1989027"/>
            </p:xfrm>
            <a:graphic>
              <a:graphicData uri="http://schemas.openxmlformats.org/drawingml/2006/chart">
                <c:chart xmlns:c="http://schemas.openxmlformats.org/drawingml/2006/chart" xmlns:r="http://schemas.openxmlformats.org/officeDocument/2006/relationships" r:id="rId5"/>
              </a:graphicData>
            </a:graphic>
          </p:graphicFrame>
          <p:sp>
            <p:nvSpPr>
              <p:cNvPr id="13" name="Oval 12">
                <a:extLst>
                  <a:ext uri="{FF2B5EF4-FFF2-40B4-BE49-F238E27FC236}">
                    <a16:creationId xmlns:a16="http://schemas.microsoft.com/office/drawing/2014/main" id="{5E646467-A261-433E-87C7-CAB21059B9B7}"/>
                  </a:ext>
                </a:extLst>
              </p:cNvPr>
              <p:cNvSpPr/>
              <p:nvPr/>
            </p:nvSpPr>
            <p:spPr>
              <a:xfrm>
                <a:off x="7572561" y="2195422"/>
                <a:ext cx="1328468" cy="1328468"/>
              </a:xfrm>
              <a:prstGeom prst="ellipse">
                <a:avLst/>
              </a:pr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sp>
        <p:nvSpPr>
          <p:cNvPr id="27" name="Rectangle 26">
            <a:extLst>
              <a:ext uri="{FF2B5EF4-FFF2-40B4-BE49-F238E27FC236}">
                <a16:creationId xmlns:a16="http://schemas.microsoft.com/office/drawing/2014/main" id="{F40EB482-DA4A-48CC-A1A1-9AB95881FC73}"/>
              </a:ext>
            </a:extLst>
          </p:cNvPr>
          <p:cNvSpPr/>
          <p:nvPr/>
        </p:nvSpPr>
        <p:spPr>
          <a:xfrm>
            <a:off x="192060" y="2846641"/>
            <a:ext cx="3611054" cy="2021333"/>
          </a:xfrm>
          <a:prstGeom prst="rect">
            <a:avLst/>
          </a:prstGeom>
        </p:spPr>
        <p:txBody>
          <a:bodyPr wrap="square" lIns="0" tIns="0" rIns="0" bIns="0">
            <a:noAutofit/>
          </a:bodyPr>
          <a:lstStyle/>
          <a:p>
            <a:endParaRPr lang="en-US" dirty="0">
              <a:solidFill>
                <a:schemeClr val="bg1"/>
              </a:solidFill>
              <a:effectLst/>
              <a:latin typeface="Arial" panose="020B0604020202020204" pitchFamily="34" charset="0"/>
              <a:cs typeface="Arial" panose="020B0604020202020204" pitchFamily="34" charset="0"/>
            </a:endParaRPr>
          </a:p>
          <a:p>
            <a:pPr algn="just"/>
            <a:r>
              <a:rPr lang="en-US" b="1" dirty="0" err="1">
                <a:solidFill>
                  <a:schemeClr val="bg1"/>
                </a:solidFill>
                <a:effectLst/>
                <a:latin typeface="Arial" panose="020B0604020202020204" pitchFamily="34" charset="0"/>
                <a:cs typeface="Arial" panose="020B0604020202020204" pitchFamily="34" charset="0"/>
              </a:rPr>
              <a:t>Selon</a:t>
            </a:r>
            <a:r>
              <a:rPr lang="en-US" b="1" dirty="0">
                <a:solidFill>
                  <a:schemeClr val="bg1"/>
                </a:solidFill>
                <a:effectLst/>
                <a:latin typeface="Arial" panose="020B0604020202020204" pitchFamily="34" charset="0"/>
                <a:cs typeface="Arial" panose="020B0604020202020204" pitchFamily="34" charset="0"/>
              </a:rPr>
              <a:t> les </a:t>
            </a:r>
            <a:r>
              <a:rPr lang="en-US" b="1" dirty="0" err="1">
                <a:solidFill>
                  <a:schemeClr val="bg1"/>
                </a:solidFill>
                <a:effectLst/>
                <a:latin typeface="Arial" panose="020B0604020202020204" pitchFamily="34" charset="0"/>
                <a:cs typeface="Arial" panose="020B0604020202020204" pitchFamily="34" charset="0"/>
              </a:rPr>
              <a:t>données</a:t>
            </a:r>
            <a:r>
              <a:rPr lang="en-US" b="1" dirty="0">
                <a:solidFill>
                  <a:schemeClr val="bg1"/>
                </a:solidFill>
                <a:effectLst/>
                <a:latin typeface="Arial" panose="020B0604020202020204" pitchFamily="34" charset="0"/>
                <a:cs typeface="Arial" panose="020B0604020202020204" pitchFamily="34" charset="0"/>
              </a:rPr>
              <a:t> </a:t>
            </a:r>
            <a:r>
              <a:rPr lang="en-US" b="1" dirty="0" err="1">
                <a:solidFill>
                  <a:schemeClr val="bg1"/>
                </a:solidFill>
                <a:effectLst/>
                <a:latin typeface="Arial" panose="020B0604020202020204" pitchFamily="34" charset="0"/>
                <a:cs typeface="Arial" panose="020B0604020202020204" pitchFamily="34" charset="0"/>
              </a:rPr>
              <a:t>collectées</a:t>
            </a:r>
            <a:r>
              <a:rPr lang="en-US" b="1" dirty="0">
                <a:solidFill>
                  <a:schemeClr val="bg1"/>
                </a:solidFill>
                <a:effectLst/>
                <a:latin typeface="Arial" panose="020B0604020202020204" pitchFamily="34" charset="0"/>
                <a:cs typeface="Arial" panose="020B0604020202020204" pitchFamily="34" charset="0"/>
              </a:rPr>
              <a:t>, les </a:t>
            </a:r>
            <a:r>
              <a:rPr lang="en-US" b="1" dirty="0" err="1">
                <a:solidFill>
                  <a:schemeClr val="bg1"/>
                </a:solidFill>
                <a:effectLst/>
                <a:latin typeface="Arial" panose="020B0604020202020204" pitchFamily="34" charset="0"/>
                <a:cs typeface="Arial" panose="020B0604020202020204" pitchFamily="34" charset="0"/>
              </a:rPr>
              <a:t>pertes</a:t>
            </a:r>
            <a:r>
              <a:rPr lang="en-US" b="1" dirty="0">
                <a:solidFill>
                  <a:schemeClr val="bg1"/>
                </a:solidFill>
                <a:effectLst/>
                <a:latin typeface="Arial" panose="020B0604020202020204" pitchFamily="34" charset="0"/>
                <a:cs typeface="Arial" panose="020B0604020202020204" pitchFamily="34" charset="0"/>
              </a:rPr>
              <a:t> </a:t>
            </a:r>
            <a:r>
              <a:rPr lang="en-US" b="1" dirty="0" err="1">
                <a:solidFill>
                  <a:schemeClr val="bg1"/>
                </a:solidFill>
                <a:effectLst/>
                <a:latin typeface="Arial" panose="020B0604020202020204" pitchFamily="34" charset="0"/>
                <a:cs typeface="Arial" panose="020B0604020202020204" pitchFamily="34" charset="0"/>
              </a:rPr>
              <a:t>en</a:t>
            </a:r>
            <a:r>
              <a:rPr lang="en-US" b="1" dirty="0">
                <a:solidFill>
                  <a:schemeClr val="bg1"/>
                </a:solidFill>
                <a:effectLst/>
                <a:latin typeface="Arial" panose="020B0604020202020204" pitchFamily="34" charset="0"/>
                <a:cs typeface="Arial" panose="020B0604020202020204" pitchFamily="34" charset="0"/>
              </a:rPr>
              <a:t> </a:t>
            </a:r>
            <a:r>
              <a:rPr lang="en-US" b="1" dirty="0" err="1">
                <a:solidFill>
                  <a:schemeClr val="bg1"/>
                </a:solidFill>
                <a:effectLst/>
                <a:latin typeface="Arial" panose="020B0604020202020204" pitchFamily="34" charset="0"/>
                <a:cs typeface="Arial" panose="020B0604020202020204" pitchFamily="34" charset="0"/>
              </a:rPr>
              <a:t>ressources</a:t>
            </a:r>
            <a:r>
              <a:rPr lang="en-US" b="1" dirty="0">
                <a:solidFill>
                  <a:schemeClr val="bg1"/>
                </a:solidFill>
                <a:effectLst/>
                <a:latin typeface="Arial" panose="020B0604020202020204" pitchFamily="34" charset="0"/>
                <a:cs typeface="Arial" panose="020B0604020202020204" pitchFamily="34" charset="0"/>
              </a:rPr>
              <a:t> </a:t>
            </a:r>
            <a:r>
              <a:rPr lang="en-US" b="1" dirty="0" err="1">
                <a:solidFill>
                  <a:schemeClr val="bg1"/>
                </a:solidFill>
                <a:effectLst/>
                <a:latin typeface="Arial" panose="020B0604020202020204" pitchFamily="34" charset="0"/>
                <a:cs typeface="Arial" panose="020B0604020202020204" pitchFamily="34" charset="0"/>
              </a:rPr>
              <a:t>humaines</a:t>
            </a:r>
            <a:r>
              <a:rPr lang="en-US" b="1" dirty="0">
                <a:solidFill>
                  <a:schemeClr val="bg1"/>
                </a:solidFill>
                <a:effectLst/>
                <a:latin typeface="Arial" panose="020B0604020202020204" pitchFamily="34" charset="0"/>
                <a:cs typeface="Arial" panose="020B0604020202020204" pitchFamily="34" charset="0"/>
              </a:rPr>
              <a:t> du </a:t>
            </a:r>
            <a:r>
              <a:rPr lang="en-US" b="1" dirty="0" err="1">
                <a:solidFill>
                  <a:schemeClr val="bg1"/>
                </a:solidFill>
                <a:effectLst/>
                <a:latin typeface="Arial" panose="020B0604020202020204" pitchFamily="34" charset="0"/>
                <a:cs typeface="Arial" panose="020B0604020202020204" pitchFamily="34" charset="0"/>
              </a:rPr>
              <a:t>secteur</a:t>
            </a:r>
            <a:r>
              <a:rPr lang="en-US" b="1" dirty="0">
                <a:solidFill>
                  <a:schemeClr val="bg1"/>
                </a:solidFill>
                <a:effectLst/>
                <a:latin typeface="Arial" panose="020B0604020202020204" pitchFamily="34" charset="0"/>
                <a:cs typeface="Arial" panose="020B0604020202020204" pitchFamily="34" charset="0"/>
              </a:rPr>
              <a:t> bancaire, </a:t>
            </a:r>
            <a:r>
              <a:rPr lang="en-US" b="1" dirty="0" err="1">
                <a:solidFill>
                  <a:schemeClr val="bg1"/>
                </a:solidFill>
                <a:effectLst/>
                <a:latin typeface="Arial" panose="020B0604020202020204" pitchFamily="34" charset="0"/>
                <a:cs typeface="Arial" panose="020B0604020202020204" pitchFamily="34" charset="0"/>
              </a:rPr>
              <a:t>tous</a:t>
            </a:r>
            <a:r>
              <a:rPr lang="en-US" b="1" dirty="0">
                <a:solidFill>
                  <a:schemeClr val="bg1"/>
                </a:solidFill>
                <a:effectLst/>
                <a:latin typeface="Arial" panose="020B0604020202020204" pitchFamily="34" charset="0"/>
                <a:cs typeface="Arial" panose="020B0604020202020204" pitchFamily="34" charset="0"/>
              </a:rPr>
              <a:t> motifs </a:t>
            </a:r>
            <a:r>
              <a:rPr lang="en-US" b="1" dirty="0" err="1">
                <a:solidFill>
                  <a:schemeClr val="bg1"/>
                </a:solidFill>
                <a:effectLst/>
                <a:latin typeface="Arial" panose="020B0604020202020204" pitchFamily="34" charset="0"/>
                <a:cs typeface="Arial" panose="020B0604020202020204" pitchFamily="34" charset="0"/>
              </a:rPr>
              <a:t>confondus</a:t>
            </a:r>
            <a:r>
              <a:rPr lang="en-US" b="1" dirty="0">
                <a:solidFill>
                  <a:schemeClr val="bg1"/>
                </a:solidFill>
                <a:effectLst/>
                <a:latin typeface="Arial" panose="020B0604020202020204" pitchFamily="34" charset="0"/>
                <a:cs typeface="Arial" panose="020B0604020202020204" pitchFamily="34" charset="0"/>
              </a:rPr>
              <a:t>, </a:t>
            </a:r>
            <a:r>
              <a:rPr lang="en-US" b="1" dirty="0" err="1">
                <a:solidFill>
                  <a:schemeClr val="bg1"/>
                </a:solidFill>
                <a:effectLst/>
                <a:latin typeface="Arial" panose="020B0604020202020204" pitchFamily="34" charset="0"/>
                <a:cs typeface="Arial" panose="020B0604020202020204" pitchFamily="34" charset="0"/>
              </a:rPr>
              <a:t>d’octobre</a:t>
            </a:r>
            <a:r>
              <a:rPr lang="en-US" b="1" dirty="0">
                <a:solidFill>
                  <a:schemeClr val="bg1"/>
                </a:solidFill>
                <a:effectLst/>
                <a:latin typeface="Arial" panose="020B0604020202020204" pitchFamily="34" charset="0"/>
                <a:cs typeface="Arial" panose="020B0604020202020204" pitchFamily="34" charset="0"/>
              </a:rPr>
              <a:t> 2022 à </a:t>
            </a:r>
            <a:r>
              <a:rPr lang="en-US" b="1" dirty="0" err="1">
                <a:solidFill>
                  <a:schemeClr val="bg1"/>
                </a:solidFill>
                <a:effectLst/>
                <a:latin typeface="Arial" panose="020B0604020202020204" pitchFamily="34" charset="0"/>
                <a:cs typeface="Arial" panose="020B0604020202020204" pitchFamily="34" charset="0"/>
              </a:rPr>
              <a:t>décembre</a:t>
            </a:r>
            <a:r>
              <a:rPr lang="en-US" b="1" dirty="0">
                <a:solidFill>
                  <a:schemeClr val="bg1"/>
                </a:solidFill>
                <a:effectLst/>
                <a:latin typeface="Arial" panose="020B0604020202020204" pitchFamily="34" charset="0"/>
                <a:cs typeface="Arial" panose="020B0604020202020204" pitchFamily="34" charset="0"/>
              </a:rPr>
              <a:t> 2023, </a:t>
            </a:r>
            <a:r>
              <a:rPr lang="en-US" b="1" dirty="0" err="1">
                <a:solidFill>
                  <a:schemeClr val="bg1"/>
                </a:solidFill>
                <a:effectLst/>
                <a:latin typeface="Arial" panose="020B0604020202020204" pitchFamily="34" charset="0"/>
                <a:cs typeface="Arial" panose="020B0604020202020204" pitchFamily="34" charset="0"/>
              </a:rPr>
              <a:t>sont</a:t>
            </a:r>
            <a:r>
              <a:rPr lang="en-US" b="1" dirty="0">
                <a:solidFill>
                  <a:schemeClr val="bg1"/>
                </a:solidFill>
                <a:effectLst/>
                <a:latin typeface="Arial" panose="020B0604020202020204" pitchFamily="34" charset="0"/>
                <a:cs typeface="Arial" panose="020B0604020202020204" pitchFamily="34" charset="0"/>
              </a:rPr>
              <a:t> </a:t>
            </a:r>
            <a:r>
              <a:rPr lang="en-US" b="1" dirty="0" err="1">
                <a:solidFill>
                  <a:schemeClr val="bg1"/>
                </a:solidFill>
                <a:effectLst/>
                <a:latin typeface="Arial" panose="020B0604020202020204" pitchFamily="34" charset="0"/>
                <a:cs typeface="Arial" panose="020B0604020202020204" pitchFamily="34" charset="0"/>
              </a:rPr>
              <a:t>évaluées</a:t>
            </a:r>
            <a:r>
              <a:rPr lang="en-US" b="1" dirty="0">
                <a:solidFill>
                  <a:schemeClr val="bg1"/>
                </a:solidFill>
                <a:effectLst/>
                <a:latin typeface="Arial" panose="020B0604020202020204" pitchFamily="34" charset="0"/>
                <a:cs typeface="Arial" panose="020B0604020202020204" pitchFamily="34" charset="0"/>
              </a:rPr>
              <a:t> à plus de 626 </a:t>
            </a:r>
            <a:r>
              <a:rPr lang="en-US" b="1" dirty="0" err="1">
                <a:solidFill>
                  <a:schemeClr val="bg1"/>
                </a:solidFill>
                <a:effectLst/>
                <a:latin typeface="Arial" panose="020B0604020202020204" pitchFamily="34" charset="0"/>
                <a:cs typeface="Arial" panose="020B0604020202020204" pitchFamily="34" charset="0"/>
              </a:rPr>
              <a:t>employés</a:t>
            </a:r>
            <a:r>
              <a:rPr lang="en-US" b="1" dirty="0">
                <a:solidFill>
                  <a:schemeClr val="bg1"/>
                </a:solidFill>
                <a:latin typeface="Arial" panose="020B0604020202020204" pitchFamily="34" charset="0"/>
                <a:cs typeface="Arial" panose="020B0604020202020204" pitchFamily="34" charset="0"/>
              </a:rPr>
              <a:t>, et </a:t>
            </a:r>
            <a:r>
              <a:rPr lang="en-US" b="1" dirty="0" err="1">
                <a:solidFill>
                  <a:schemeClr val="bg1"/>
                </a:solidFill>
                <a:latin typeface="Arial" panose="020B0604020202020204" pitchFamily="34" charset="0"/>
                <a:cs typeface="Arial" panose="020B0604020202020204" pitchFamily="34" charset="0"/>
              </a:rPr>
              <a:t>ce</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nombre</a:t>
            </a:r>
            <a:r>
              <a:rPr lang="en-US" b="1" dirty="0">
                <a:solidFill>
                  <a:schemeClr val="bg1"/>
                </a:solidFill>
                <a:latin typeface="Arial" panose="020B0604020202020204" pitchFamily="34" charset="0"/>
                <a:cs typeface="Arial" panose="020B0604020202020204" pitchFamily="34" charset="0"/>
              </a:rPr>
              <a:t> à date </a:t>
            </a:r>
            <a:r>
              <a:rPr lang="en-US" b="1" dirty="0" err="1">
                <a:solidFill>
                  <a:schemeClr val="bg1"/>
                </a:solidFill>
                <a:latin typeface="Arial" panose="020B0604020202020204" pitchFamily="34" charset="0"/>
                <a:cs typeface="Arial" panose="020B0604020202020204" pitchFamily="34" charset="0"/>
              </a:rPr>
              <a:t>dépasse</a:t>
            </a:r>
            <a:r>
              <a:rPr lang="en-US" b="1" dirty="0">
                <a:solidFill>
                  <a:schemeClr val="bg1"/>
                </a:solidFill>
                <a:latin typeface="Arial" panose="020B0604020202020204" pitchFamily="34" charset="0"/>
                <a:cs typeface="Arial" panose="020B0604020202020204" pitchFamily="34" charset="0"/>
              </a:rPr>
              <a:t> les 700. </a:t>
            </a:r>
            <a:endParaRPr lang="en-US" dirty="0">
              <a:solidFill>
                <a:schemeClr val="bg1"/>
              </a:solidFill>
              <a:latin typeface="Arial" panose="020B0604020202020204" pitchFamily="34" charset="0"/>
              <a:cs typeface="Arial" panose="020B0604020202020204" pitchFamily="34" charset="0"/>
            </a:endParaRPr>
          </a:p>
          <a:p>
            <a:pPr algn="ctr">
              <a:spcBef>
                <a:spcPts val="450"/>
              </a:spcBef>
            </a:pPr>
            <a:endParaRPr lang="en-US" sz="1200" dirty="0">
              <a:solidFill>
                <a:schemeClr val="bg1"/>
              </a:solidFill>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8A0A957D-CA74-41D4-8D18-DB873E0D871B}"/>
              </a:ext>
            </a:extLst>
          </p:cNvPr>
          <p:cNvCxnSpPr/>
          <p:nvPr/>
        </p:nvCxnSpPr>
        <p:spPr>
          <a:xfrm>
            <a:off x="5427560" y="4919487"/>
            <a:ext cx="0" cy="208493"/>
          </a:xfrm>
          <a:prstGeom prst="line">
            <a:avLst/>
          </a:prstGeom>
          <a:ln w="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6613674-9392-4DDE-89E2-8DA62C354B8D}"/>
              </a:ext>
            </a:extLst>
          </p:cNvPr>
          <p:cNvCxnSpPr/>
          <p:nvPr/>
        </p:nvCxnSpPr>
        <p:spPr>
          <a:xfrm>
            <a:off x="6376397" y="2282103"/>
            <a:ext cx="0" cy="1115274"/>
          </a:xfrm>
          <a:prstGeom prst="line">
            <a:avLst/>
          </a:prstGeom>
          <a:ln w="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63789068-06DC-475E-8B0B-F3B1DEAB64E4}"/>
              </a:ext>
            </a:extLst>
          </p:cNvPr>
          <p:cNvGrpSpPr/>
          <p:nvPr/>
        </p:nvGrpSpPr>
        <p:grpSpPr>
          <a:xfrm>
            <a:off x="1514704" y="3172454"/>
            <a:ext cx="268141" cy="39541"/>
            <a:chOff x="1851345" y="4340770"/>
            <a:chExt cx="357521" cy="52721"/>
          </a:xfrm>
        </p:grpSpPr>
        <p:sp>
          <p:nvSpPr>
            <p:cNvPr id="33" name="Oval 32">
              <a:extLst>
                <a:ext uri="{FF2B5EF4-FFF2-40B4-BE49-F238E27FC236}">
                  <a16:creationId xmlns:a16="http://schemas.microsoft.com/office/drawing/2014/main" id="{CC3FC770-EA16-468F-90BE-15B95448978E}"/>
                </a:ext>
              </a:extLst>
            </p:cNvPr>
            <p:cNvSpPr/>
            <p:nvPr/>
          </p:nvSpPr>
          <p:spPr>
            <a:xfrm>
              <a:off x="1851345" y="4340770"/>
              <a:ext cx="52721" cy="527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4" name="Oval 33">
              <a:extLst>
                <a:ext uri="{FF2B5EF4-FFF2-40B4-BE49-F238E27FC236}">
                  <a16:creationId xmlns:a16="http://schemas.microsoft.com/office/drawing/2014/main" id="{7711AA73-DF45-4D79-B553-68FFC4C1D005}"/>
                </a:ext>
              </a:extLst>
            </p:cNvPr>
            <p:cNvSpPr/>
            <p:nvPr/>
          </p:nvSpPr>
          <p:spPr>
            <a:xfrm>
              <a:off x="2003745" y="4340770"/>
              <a:ext cx="52721" cy="527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5" name="Oval 34">
              <a:extLst>
                <a:ext uri="{FF2B5EF4-FFF2-40B4-BE49-F238E27FC236}">
                  <a16:creationId xmlns:a16="http://schemas.microsoft.com/office/drawing/2014/main" id="{A49DCF82-01CF-401F-8B29-222B1D920EAB}"/>
                </a:ext>
              </a:extLst>
            </p:cNvPr>
            <p:cNvSpPr/>
            <p:nvPr/>
          </p:nvSpPr>
          <p:spPr>
            <a:xfrm>
              <a:off x="2156145" y="4340770"/>
              <a:ext cx="52721" cy="527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026" name="Picture 2" descr="Tout savoir sur les Ressources Humaines">
            <a:extLst>
              <a:ext uri="{FF2B5EF4-FFF2-40B4-BE49-F238E27FC236}">
                <a16:creationId xmlns:a16="http://schemas.microsoft.com/office/drawing/2014/main" id="{3DA4A250-D2D2-55EB-E95F-29910B39EE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0838" y="1617801"/>
            <a:ext cx="1195118" cy="10634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Picture 2">
            <a:hlinkClick r:id="rId7"/>
            <a:extLst>
              <a:ext uri="{FF2B5EF4-FFF2-40B4-BE49-F238E27FC236}">
                <a16:creationId xmlns:a16="http://schemas.microsoft.com/office/drawing/2014/main" id="{FEDD774A-6A80-42F7-6F71-5CE5E51888B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20263"/>
            <a:ext cx="918210" cy="447199"/>
          </a:xfrm>
          <a:prstGeom prst="rect">
            <a:avLst/>
          </a:prstGeom>
          <a:noFill/>
          <a:ln>
            <a:noFill/>
          </a:ln>
        </p:spPr>
      </p:pic>
      <p:pic>
        <p:nvPicPr>
          <p:cNvPr id="11" name="Picture 10">
            <a:extLst>
              <a:ext uri="{FF2B5EF4-FFF2-40B4-BE49-F238E27FC236}">
                <a16:creationId xmlns:a16="http://schemas.microsoft.com/office/drawing/2014/main" id="{8833D704-9035-259D-3463-A6D166869DEB}"/>
              </a:ext>
            </a:extLst>
          </p:cNvPr>
          <p:cNvPicPr>
            <a:picLocks noChangeAspect="1"/>
          </p:cNvPicPr>
          <p:nvPr/>
        </p:nvPicPr>
        <p:blipFill>
          <a:blip r:embed="rId9"/>
          <a:stretch>
            <a:fillRect/>
          </a:stretch>
        </p:blipFill>
        <p:spPr>
          <a:xfrm>
            <a:off x="4107255" y="853294"/>
            <a:ext cx="4709826" cy="2387661"/>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9243821F-320C-78EC-7840-5881B6F19257}"/>
              </a:ext>
            </a:extLst>
          </p:cNvPr>
          <p:cNvSpPr txBox="1"/>
          <p:nvPr/>
        </p:nvSpPr>
        <p:spPr>
          <a:xfrm>
            <a:off x="242435" y="4581683"/>
            <a:ext cx="8659127" cy="523220"/>
          </a:xfrm>
          <a:prstGeom prst="rect">
            <a:avLst/>
          </a:prstGeom>
          <a:solidFill>
            <a:schemeClr val="tx1"/>
          </a:solidFill>
        </p:spPr>
        <p:txBody>
          <a:bodyPr wrap="square">
            <a:spAutoFit/>
          </a:bodyPr>
          <a:lstStyle/>
          <a:p>
            <a:pPr algn="just"/>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N.B: Les </a:t>
            </a:r>
            <a:r>
              <a:rPr lang="en-US" sz="14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cas</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 </a:t>
            </a:r>
            <a:r>
              <a:rPr lang="en-US" sz="14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démission</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et </a:t>
            </a:r>
            <a:r>
              <a:rPr lang="en-US" sz="14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d’abandon</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qu’ont</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connus</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les institutions </a:t>
            </a:r>
            <a:r>
              <a:rPr lang="en-US" sz="14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financières</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concernent</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la </a:t>
            </a:r>
            <a:r>
              <a:rPr lang="en-US" sz="14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fois</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les plus </a:t>
            </a:r>
            <a:r>
              <a:rPr lang="en-US" sz="14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expérimentés</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ainsi</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que </a:t>
            </a:r>
            <a:r>
              <a:rPr lang="en-US" sz="14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ceux</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ayant</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 </a:t>
            </a:r>
            <a:r>
              <a:rPr lang="en-US" sz="14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nombre</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d’années</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d’expériences</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limitées</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1176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3"/>
          <p:cNvSpPr txBox="1">
            <a:spLocks noGrp="1"/>
          </p:cNvSpPr>
          <p:nvPr>
            <p:ph type="title"/>
          </p:nvPr>
        </p:nvSpPr>
        <p:spPr>
          <a:xfrm>
            <a:off x="678094" y="83255"/>
            <a:ext cx="8178827" cy="6410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b="1" dirty="0">
                <a:latin typeface="Calibri" panose="020F0502020204030204" pitchFamily="34" charset="0"/>
                <a:ea typeface="Calibri" panose="020F0502020204030204" pitchFamily="34" charset="0"/>
                <a:cs typeface="Calibri" panose="020F0502020204030204" pitchFamily="34" charset="0"/>
              </a:rPr>
              <a:t>ÉVOLUTION DU CRÉDIT EN 2024</a:t>
            </a:r>
          </a:p>
        </p:txBody>
      </p:sp>
      <p:sp>
        <p:nvSpPr>
          <p:cNvPr id="507" name="Google Shape;507;p33"/>
          <p:cNvSpPr txBox="1">
            <a:spLocks noGrp="1"/>
          </p:cNvSpPr>
          <p:nvPr>
            <p:ph type="subTitle" idx="1"/>
          </p:nvPr>
        </p:nvSpPr>
        <p:spPr>
          <a:xfrm>
            <a:off x="5741581" y="955242"/>
            <a:ext cx="3327991" cy="2436544"/>
          </a:xfrm>
          <a:prstGeom prst="rect">
            <a:avLst/>
          </a:prstGeom>
        </p:spPr>
        <p:txBody>
          <a:bodyPr spcFirstLastPara="1" wrap="square" lIns="91425" tIns="91425" rIns="91425" bIns="91425" anchor="t" anchorCtr="0">
            <a:noAutofit/>
          </a:bodyPr>
          <a:lstStyle/>
          <a:p>
            <a:pPr marL="0" indent="0"/>
            <a:endParaRPr lang="en-US" dirty="0"/>
          </a:p>
          <a:p>
            <a:pPr marL="0" lvl="0" indent="0" algn="l" rtl="0">
              <a:spcBef>
                <a:spcPts val="0"/>
              </a:spcBef>
              <a:spcAft>
                <a:spcPts val="0"/>
              </a:spcAft>
              <a:buNone/>
            </a:pPr>
            <a:endParaRPr lang="fr-FR" dirty="0"/>
          </a:p>
        </p:txBody>
      </p:sp>
      <p:sp>
        <p:nvSpPr>
          <p:cNvPr id="508" name="Google Shape;508;p33"/>
          <p:cNvSpPr txBox="1">
            <a:spLocks noGrp="1"/>
          </p:cNvSpPr>
          <p:nvPr>
            <p:ph type="subTitle" idx="2"/>
          </p:nvPr>
        </p:nvSpPr>
        <p:spPr>
          <a:xfrm>
            <a:off x="560362" y="703780"/>
            <a:ext cx="2959790" cy="343149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1" dirty="0">
                <a:solidFill>
                  <a:srgbClr val="002060"/>
                </a:solidFill>
              </a:rPr>
              <a:t>Les récents actes de vandalisme et d’incendie ont entraîné des pertes financières importantes ainsi que la fermeture de plusieurs succursales dans la région métropolitaine et dans certaines villes de province. </a:t>
            </a:r>
          </a:p>
          <a:p>
            <a:pPr marL="0" lvl="0" indent="0" algn="l" rtl="0">
              <a:spcBef>
                <a:spcPts val="0"/>
              </a:spcBef>
              <a:spcAft>
                <a:spcPts val="0"/>
              </a:spcAft>
              <a:buNone/>
            </a:pPr>
            <a:endParaRPr dirty="0"/>
          </a:p>
        </p:txBody>
      </p:sp>
      <p:pic>
        <p:nvPicPr>
          <p:cNvPr id="4" name="Picture 3">
            <a:hlinkClick r:id="rId3"/>
            <a:extLst>
              <a:ext uri="{FF2B5EF4-FFF2-40B4-BE49-F238E27FC236}">
                <a16:creationId xmlns:a16="http://schemas.microsoft.com/office/drawing/2014/main" id="{654E3BA4-0AE5-CCBB-07EF-473F693455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570238"/>
            <a:ext cx="993460" cy="483848"/>
          </a:xfrm>
          <a:prstGeom prst="rect">
            <a:avLst/>
          </a:prstGeom>
          <a:noFill/>
          <a:ln>
            <a:noFill/>
          </a:ln>
        </p:spPr>
      </p:pic>
      <p:graphicFrame>
        <p:nvGraphicFramePr>
          <p:cNvPr id="2" name="Graphique 1">
            <a:extLst>
              <a:ext uri="{FF2B5EF4-FFF2-40B4-BE49-F238E27FC236}">
                <a16:creationId xmlns:a16="http://schemas.microsoft.com/office/drawing/2014/main" id="{00000000-0008-0000-0200-000002000000}"/>
              </a:ext>
            </a:extLst>
          </p:cNvPr>
          <p:cNvGraphicFramePr>
            <a:graphicFrameLocks noGrp="1"/>
          </p:cNvGraphicFramePr>
          <p:nvPr>
            <p:extLst>
              <p:ext uri="{D42A27DB-BD31-4B8C-83A1-F6EECF244321}">
                <p14:modId xmlns:p14="http://schemas.microsoft.com/office/powerpoint/2010/main" val="3100531741"/>
              </p:ext>
            </p:extLst>
          </p:nvPr>
        </p:nvGraphicFramePr>
        <p:xfrm>
          <a:off x="3402419" y="554804"/>
          <a:ext cx="5268970" cy="41969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533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BAF4E7-DE7A-C3BE-76C8-7B6F701DBCDD}"/>
              </a:ext>
            </a:extLst>
          </p:cNvPr>
          <p:cNvSpPr>
            <a:spLocks noGrp="1"/>
          </p:cNvSpPr>
          <p:nvPr>
            <p:ph type="title"/>
          </p:nvPr>
        </p:nvSpPr>
        <p:spPr>
          <a:xfrm>
            <a:off x="488021" y="160427"/>
            <a:ext cx="8491591" cy="497120"/>
          </a:xfrm>
        </p:spPr>
        <p:txBody>
          <a:bodyPr/>
          <a:lstStyle/>
          <a:p>
            <a:pPr algn="ctr"/>
            <a:r>
              <a:rPr lang="fr-F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DÉPÔTS ET CRÉDITS EN GOURDES ET DOLLARS CONVERTIS</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ontent Placeholder 4">
            <a:extLst>
              <a:ext uri="{FF2B5EF4-FFF2-40B4-BE49-F238E27FC236}">
                <a16:creationId xmlns:a16="http://schemas.microsoft.com/office/drawing/2014/main" id="{099FCC9B-01A9-0F4A-8D28-794F25956A53}"/>
              </a:ext>
            </a:extLst>
          </p:cNvPr>
          <p:cNvGraphicFramePr>
            <a:graphicFrameLocks/>
          </p:cNvGraphicFramePr>
          <p:nvPr>
            <p:extLst>
              <p:ext uri="{D42A27DB-BD31-4B8C-83A1-F6EECF244321}">
                <p14:modId xmlns:p14="http://schemas.microsoft.com/office/powerpoint/2010/main" val="3559927725"/>
              </p:ext>
            </p:extLst>
          </p:nvPr>
        </p:nvGraphicFramePr>
        <p:xfrm>
          <a:off x="333910" y="657547"/>
          <a:ext cx="3745496" cy="3620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0A0D6C83-176A-2BE0-A2B0-4CAA75737D15}"/>
              </a:ext>
            </a:extLst>
          </p:cNvPr>
          <p:cNvGraphicFramePr>
            <a:graphicFrameLocks/>
          </p:cNvGraphicFramePr>
          <p:nvPr>
            <p:extLst>
              <p:ext uri="{D42A27DB-BD31-4B8C-83A1-F6EECF244321}">
                <p14:modId xmlns:p14="http://schemas.microsoft.com/office/powerpoint/2010/main" val="2115983073"/>
              </p:ext>
            </p:extLst>
          </p:nvPr>
        </p:nvGraphicFramePr>
        <p:xfrm>
          <a:off x="4366510" y="627562"/>
          <a:ext cx="4325998" cy="3661433"/>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hlinkClick r:id="rId4"/>
            <a:extLst>
              <a:ext uri="{FF2B5EF4-FFF2-40B4-BE49-F238E27FC236}">
                <a16:creationId xmlns:a16="http://schemas.microsoft.com/office/drawing/2014/main" id="{C700696F-707E-FA29-2C56-502B8C7C5F3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822" y="49500"/>
            <a:ext cx="993460" cy="483848"/>
          </a:xfrm>
          <a:prstGeom prst="rect">
            <a:avLst/>
          </a:prstGeom>
          <a:noFill/>
          <a:ln>
            <a:noFill/>
          </a:ln>
        </p:spPr>
      </p:pic>
    </p:spTree>
    <p:extLst>
      <p:ext uri="{BB962C8B-B14F-4D97-AF65-F5344CB8AC3E}">
        <p14:creationId xmlns:p14="http://schemas.microsoft.com/office/powerpoint/2010/main" val="1851357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5FBBE-915F-B4CF-5345-33426F54B284}"/>
              </a:ext>
            </a:extLst>
          </p:cNvPr>
          <p:cNvSpPr>
            <a:spLocks noGrp="1"/>
          </p:cNvSpPr>
          <p:nvPr>
            <p:ph type="title"/>
          </p:nvPr>
        </p:nvSpPr>
        <p:spPr>
          <a:xfrm>
            <a:off x="637806" y="104230"/>
            <a:ext cx="7704000" cy="572700"/>
          </a:xfrm>
        </p:spPr>
        <p:txBody>
          <a:bodyPr/>
          <a:lstStyle/>
          <a:p>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ACTIVITÉS D’INTERMÉDIATION</a:t>
            </a:r>
          </a:p>
        </p:txBody>
      </p:sp>
      <p:graphicFrame>
        <p:nvGraphicFramePr>
          <p:cNvPr id="6" name="Chart 5">
            <a:extLst>
              <a:ext uri="{FF2B5EF4-FFF2-40B4-BE49-F238E27FC236}">
                <a16:creationId xmlns:a16="http://schemas.microsoft.com/office/drawing/2014/main" id="{F80DBDAB-BF96-981F-4ECD-6226AB2CA524}"/>
              </a:ext>
            </a:extLst>
          </p:cNvPr>
          <p:cNvGraphicFramePr>
            <a:graphicFrameLocks/>
          </p:cNvGraphicFramePr>
          <p:nvPr>
            <p:extLst>
              <p:ext uri="{D42A27DB-BD31-4B8C-83A1-F6EECF244321}">
                <p14:modId xmlns:p14="http://schemas.microsoft.com/office/powerpoint/2010/main" val="4213011737"/>
              </p:ext>
            </p:extLst>
          </p:nvPr>
        </p:nvGraphicFramePr>
        <p:xfrm>
          <a:off x="5136" y="785480"/>
          <a:ext cx="4476307"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AEF0860-204A-B908-5BC1-B69175798FAF}"/>
              </a:ext>
            </a:extLst>
          </p:cNvPr>
          <p:cNvSpPr txBox="1"/>
          <p:nvPr/>
        </p:nvSpPr>
        <p:spPr>
          <a:xfrm>
            <a:off x="0" y="3681740"/>
            <a:ext cx="4397339"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Le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niveau</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le plus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faible</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du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crédit</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gourdes à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nos</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jours</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celui</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de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mai</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2024 à 56 milliards de gourdes.</a:t>
            </a:r>
          </a:p>
        </p:txBody>
      </p:sp>
      <p:graphicFrame>
        <p:nvGraphicFramePr>
          <p:cNvPr id="8" name="Chart 7">
            <a:extLst>
              <a:ext uri="{FF2B5EF4-FFF2-40B4-BE49-F238E27FC236}">
                <a16:creationId xmlns:a16="http://schemas.microsoft.com/office/drawing/2014/main" id="{C5F3F94C-D2AD-3CFA-185A-3327DD6E7878}"/>
              </a:ext>
            </a:extLst>
          </p:cNvPr>
          <p:cNvGraphicFramePr>
            <a:graphicFrameLocks/>
          </p:cNvGraphicFramePr>
          <p:nvPr>
            <p:extLst>
              <p:ext uri="{D42A27DB-BD31-4B8C-83A1-F6EECF244321}">
                <p14:modId xmlns:p14="http://schemas.microsoft.com/office/powerpoint/2010/main" val="1902583301"/>
              </p:ext>
            </p:extLst>
          </p:nvPr>
        </p:nvGraphicFramePr>
        <p:xfrm>
          <a:off x="4572000" y="1073649"/>
          <a:ext cx="4476307" cy="2869701"/>
        </p:xfrm>
        <a:graphic>
          <a:graphicData uri="http://schemas.openxmlformats.org/drawingml/2006/chart">
            <c:chart xmlns:c="http://schemas.openxmlformats.org/drawingml/2006/chart" xmlns:r="http://schemas.openxmlformats.org/officeDocument/2006/relationships" r:id="rId3"/>
          </a:graphicData>
        </a:graphic>
      </p:graphicFrame>
      <p:sp>
        <p:nvSpPr>
          <p:cNvPr id="9" name="Callout: Up Arrow 8">
            <a:extLst>
              <a:ext uri="{FF2B5EF4-FFF2-40B4-BE49-F238E27FC236}">
                <a16:creationId xmlns:a16="http://schemas.microsoft.com/office/drawing/2014/main" id="{C9FFEB94-370C-DD07-A64C-0A4DF183DF1E}"/>
              </a:ext>
            </a:extLst>
          </p:cNvPr>
          <p:cNvSpPr/>
          <p:nvPr/>
        </p:nvSpPr>
        <p:spPr>
          <a:xfrm>
            <a:off x="5784351" y="3943350"/>
            <a:ext cx="2255177" cy="1132084"/>
          </a:xfrm>
          <a:prstGeom prst="upArrow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dirty="0">
                <a:latin typeface="Calibri" panose="020F0502020204030204" pitchFamily="34" charset="0"/>
                <a:ea typeface="Calibri" panose="020F0502020204030204" pitchFamily="34" charset="0"/>
                <a:cs typeface="Calibri" panose="020F0502020204030204" pitchFamily="34" charset="0"/>
              </a:rPr>
              <a:t>Le ratio </a:t>
            </a:r>
            <a:r>
              <a:rPr lang="en-US" b="1" dirty="0" err="1">
                <a:latin typeface="Calibri" panose="020F0502020204030204" pitchFamily="34" charset="0"/>
                <a:ea typeface="Calibri" panose="020F0502020204030204" pitchFamily="34" charset="0"/>
                <a:cs typeface="Calibri" panose="020F0502020204030204" pitchFamily="34" charset="0"/>
              </a:rPr>
              <a:t>d’intermediation</a:t>
            </a: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en</a:t>
            </a:r>
            <a:r>
              <a:rPr lang="en-US" b="1" dirty="0">
                <a:latin typeface="Calibri" panose="020F0502020204030204" pitchFamily="34" charset="0"/>
                <a:ea typeface="Calibri" panose="020F0502020204030204" pitchFamily="34" charset="0"/>
                <a:cs typeface="Calibri" panose="020F0502020204030204" pitchFamily="34" charset="0"/>
              </a:rPr>
              <a:t> dollars </a:t>
            </a:r>
            <a:r>
              <a:rPr lang="en-US" b="1" dirty="0" err="1">
                <a:latin typeface="Calibri" panose="020F0502020204030204" pitchFamily="34" charset="0"/>
                <a:ea typeface="Calibri" panose="020F0502020204030204" pitchFamily="34" charset="0"/>
                <a:cs typeface="Calibri" panose="020F0502020204030204" pitchFamily="34" charset="0"/>
              </a:rPr>
              <a:t>est</a:t>
            </a:r>
            <a:r>
              <a:rPr lang="en-US" b="1" dirty="0">
                <a:latin typeface="Calibri" panose="020F0502020204030204" pitchFamily="34" charset="0"/>
                <a:ea typeface="Calibri" panose="020F0502020204030204" pitchFamily="34" charset="0"/>
                <a:cs typeface="Calibri" panose="020F0502020204030204" pitchFamily="34" charset="0"/>
              </a:rPr>
              <a:t> encore plus </a:t>
            </a:r>
            <a:r>
              <a:rPr lang="en-US" b="1" dirty="0" err="1">
                <a:latin typeface="Calibri" panose="020F0502020204030204" pitchFamily="34" charset="0"/>
                <a:ea typeface="Calibri" panose="020F0502020204030204" pitchFamily="34" charset="0"/>
                <a:cs typeface="Calibri" panose="020F0502020204030204" pitchFamily="34" charset="0"/>
              </a:rPr>
              <a:t>faible</a:t>
            </a:r>
            <a:r>
              <a:rPr lang="en-US" b="1" dirty="0">
                <a:latin typeface="Calibri" panose="020F0502020204030204" pitchFamily="34" charset="0"/>
                <a:ea typeface="Calibri" panose="020F0502020204030204" pitchFamily="34" charset="0"/>
                <a:cs typeface="Calibri" panose="020F0502020204030204" pitchFamily="34" charset="0"/>
              </a:rPr>
              <a:t>.</a:t>
            </a:r>
          </a:p>
        </p:txBody>
      </p:sp>
      <p:pic>
        <p:nvPicPr>
          <p:cNvPr id="2" name="Picture 1">
            <a:hlinkClick r:id="rId4"/>
            <a:extLst>
              <a:ext uri="{FF2B5EF4-FFF2-40B4-BE49-F238E27FC236}">
                <a16:creationId xmlns:a16="http://schemas.microsoft.com/office/drawing/2014/main" id="{762AC1D9-2F71-1EEC-EDF1-DEA13D30E74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659652"/>
            <a:ext cx="993460" cy="483848"/>
          </a:xfrm>
          <a:prstGeom prst="rect">
            <a:avLst/>
          </a:prstGeom>
          <a:noFill/>
          <a:ln>
            <a:noFill/>
          </a:ln>
        </p:spPr>
      </p:pic>
    </p:spTree>
    <p:extLst>
      <p:ext uri="{BB962C8B-B14F-4D97-AF65-F5344CB8AC3E}">
        <p14:creationId xmlns:p14="http://schemas.microsoft.com/office/powerpoint/2010/main" val="3156591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1"/>
          <p:cNvSpPr txBox="1">
            <a:spLocks noGrp="1"/>
          </p:cNvSpPr>
          <p:nvPr>
            <p:ph type="title"/>
          </p:nvPr>
        </p:nvSpPr>
        <p:spPr>
          <a:xfrm>
            <a:off x="802792" y="120058"/>
            <a:ext cx="7704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INTRODUCTION</a:t>
            </a:r>
            <a:r>
              <a:rPr lang="en" dirty="0">
                <a:solidFill>
                  <a:srgbClr val="002060"/>
                </a:solidFill>
              </a:rPr>
              <a:t> </a:t>
            </a:r>
            <a:endParaRPr dirty="0">
              <a:solidFill>
                <a:srgbClr val="002060"/>
              </a:solidFill>
            </a:endParaRPr>
          </a:p>
        </p:txBody>
      </p:sp>
      <p:graphicFrame>
        <p:nvGraphicFramePr>
          <p:cNvPr id="481" name="Google Shape;481;p31"/>
          <p:cNvGraphicFramePr/>
          <p:nvPr>
            <p:extLst>
              <p:ext uri="{D42A27DB-BD31-4B8C-83A1-F6EECF244321}">
                <p14:modId xmlns:p14="http://schemas.microsoft.com/office/powerpoint/2010/main" val="1180042681"/>
              </p:ext>
            </p:extLst>
          </p:nvPr>
        </p:nvGraphicFramePr>
        <p:xfrm>
          <a:off x="720000" y="880724"/>
          <a:ext cx="7704000" cy="2879618"/>
        </p:xfrm>
        <a:graphic>
          <a:graphicData uri="http://schemas.openxmlformats.org/drawingml/2006/table">
            <a:tbl>
              <a:tblPr>
                <a:noFill/>
                <a:tableStyleId>{9D4D97D7-4D88-4EF2-BAF7-3DD56E9E92BF}</a:tableStyleId>
              </a:tblPr>
              <a:tblGrid>
                <a:gridCol w="2325075">
                  <a:extLst>
                    <a:ext uri="{9D8B030D-6E8A-4147-A177-3AD203B41FA5}">
                      <a16:colId xmlns:a16="http://schemas.microsoft.com/office/drawing/2014/main" val="20000"/>
                    </a:ext>
                  </a:extLst>
                </a:gridCol>
                <a:gridCol w="5378925">
                  <a:extLst>
                    <a:ext uri="{9D8B030D-6E8A-4147-A177-3AD203B41FA5}">
                      <a16:colId xmlns:a16="http://schemas.microsoft.com/office/drawing/2014/main" val="20001"/>
                    </a:ext>
                  </a:extLst>
                </a:gridCol>
              </a:tblGrid>
              <a:tr h="449778">
                <a:tc>
                  <a:txBody>
                    <a:bodyPr/>
                    <a:lstStyle/>
                    <a:p>
                      <a:pPr marL="0" lvl="0" indent="0" algn="l" rtl="0">
                        <a:spcBef>
                          <a:spcPts val="0"/>
                        </a:spcBef>
                        <a:spcAft>
                          <a:spcPts val="0"/>
                        </a:spcAft>
                        <a:buNone/>
                      </a:pPr>
                      <a:endParaRPr sz="1000" b="1" u="sng" dirty="0">
                        <a:solidFill>
                          <a:schemeClr val="lt1"/>
                        </a:solidFill>
                        <a:latin typeface="Manrope"/>
                        <a:ea typeface="Manrope"/>
                        <a:cs typeface="Manrope"/>
                        <a:sym typeface="Manrope"/>
                      </a:endParaRPr>
                    </a:p>
                  </a:txBody>
                  <a:tcPr marL="91425" marR="91425" marT="0" marB="0" anchor="ctr">
                    <a:lnL w="9525" cap="flat" cmpd="sng">
                      <a:solidFill>
                        <a:schemeClr val="dk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lumMod val="65000"/>
                      </a:schemeClr>
                    </a:solidFill>
                  </a:tcPr>
                </a:tc>
                <a:tc>
                  <a:txBody>
                    <a:bodyPr/>
                    <a:lstStyle/>
                    <a:p>
                      <a:pPr marL="0" marR="0" lvl="0" indent="0" algn="l" defTabSz="914400" rtl="0" eaLnBrk="1" fontAlgn="auto" latinLnBrk="0" hangingPunct="1">
                        <a:lnSpc>
                          <a:spcPct val="100000"/>
                        </a:lnSpc>
                        <a:spcBef>
                          <a:spcPts val="0"/>
                        </a:spcBef>
                        <a:spcAft>
                          <a:spcPts val="1600"/>
                        </a:spcAft>
                        <a:buClr>
                          <a:srgbClr val="000000"/>
                        </a:buClr>
                        <a:buSzTx/>
                        <a:buFont typeface="Arial"/>
                        <a:buNone/>
                        <a:tabLst/>
                        <a:defRPr/>
                      </a:pPr>
                      <a:r>
                        <a:rPr lang="fr-FR" sz="1200" b="1" dirty="0">
                          <a:solidFill>
                            <a:schemeClr val="dk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Manrope"/>
                        </a:rPr>
                        <a:t>DÉTÉRIORATION DU CLIMAT SÉCURITAIRE ET RÉCESSION ÉCONOMIQUE ;</a:t>
                      </a:r>
                    </a:p>
                  </a:txBody>
                  <a:tcPr marL="91425"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485968">
                <a:tc>
                  <a:txBody>
                    <a:bodyPr/>
                    <a:lstStyle/>
                    <a:p>
                      <a:pPr marL="0" lvl="0" indent="0" algn="l" rtl="0">
                        <a:spcBef>
                          <a:spcPts val="0"/>
                        </a:spcBef>
                        <a:spcAft>
                          <a:spcPts val="0"/>
                        </a:spcAft>
                        <a:buNone/>
                      </a:pPr>
                      <a:endParaRPr sz="1000" b="1" u="sng" dirty="0">
                        <a:solidFill>
                          <a:schemeClr val="lt1"/>
                        </a:solidFill>
                        <a:latin typeface="Manrope"/>
                        <a:ea typeface="Manrope"/>
                        <a:cs typeface="Manrope"/>
                        <a:sym typeface="Manrope"/>
                      </a:endParaRPr>
                    </a:p>
                  </a:txBody>
                  <a:tcPr marL="91425" marR="91425" marT="0" marB="0" anchor="ctr">
                    <a:lnL w="9525" cap="flat" cmpd="sng">
                      <a:solidFill>
                        <a:schemeClr val="dk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2">
                        <a:lumMod val="60000"/>
                        <a:lumOff val="40000"/>
                      </a:schemeClr>
                    </a:solidFill>
                  </a:tcPr>
                </a:tc>
                <a:tc>
                  <a:txBody>
                    <a:bodyPr/>
                    <a:lstStyle/>
                    <a:p>
                      <a:pPr marL="0" marR="0" lvl="0" indent="0" algn="l" rtl="0">
                        <a:lnSpc>
                          <a:spcPct val="100000"/>
                        </a:lnSpc>
                        <a:spcBef>
                          <a:spcPts val="0"/>
                        </a:spcBef>
                        <a:spcAft>
                          <a:spcPts val="1600"/>
                        </a:spcAft>
                        <a:buNone/>
                      </a:pPr>
                      <a:r>
                        <a:rPr lang="fr-FR" sz="1200" b="1" dirty="0">
                          <a:solidFill>
                            <a:schemeClr val="dk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Manrope"/>
                        </a:rPr>
                        <a:t>ARBITRAGE DIFFICILE ENTRE CROISSANCE ET STABILITÉ DES PRIX ; </a:t>
                      </a:r>
                    </a:p>
                  </a:txBody>
                  <a:tcPr marL="91425"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485968">
                <a:tc>
                  <a:txBody>
                    <a:bodyPr/>
                    <a:lstStyle/>
                    <a:p>
                      <a:pPr marL="0" lvl="0" indent="0" algn="l" rtl="0">
                        <a:spcBef>
                          <a:spcPts val="0"/>
                        </a:spcBef>
                        <a:spcAft>
                          <a:spcPts val="0"/>
                        </a:spcAft>
                        <a:buNone/>
                      </a:pPr>
                      <a:endParaRPr sz="1000" b="1" u="sng" dirty="0">
                        <a:solidFill>
                          <a:schemeClr val="lt1"/>
                        </a:solidFill>
                        <a:latin typeface="Manrope"/>
                        <a:ea typeface="Manrope"/>
                        <a:cs typeface="Manrope"/>
                        <a:sym typeface="Manrope"/>
                      </a:endParaRPr>
                    </a:p>
                  </a:txBody>
                  <a:tcPr marL="91425" marR="91425" marT="0" marB="0" anchor="ctr">
                    <a:lnL w="9525" cap="flat" cmpd="sng">
                      <a:solidFill>
                        <a:schemeClr val="dk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2"/>
                    </a:solidFill>
                  </a:tcPr>
                </a:tc>
                <a:tc>
                  <a:txBody>
                    <a:bodyPr/>
                    <a:lstStyle/>
                    <a:p>
                      <a:pPr marL="0" marR="0" lvl="0" indent="0" algn="l" defTabSz="914400" rtl="0" eaLnBrk="1" fontAlgn="auto" latinLnBrk="0" hangingPunct="1">
                        <a:lnSpc>
                          <a:spcPct val="100000"/>
                        </a:lnSpc>
                        <a:spcBef>
                          <a:spcPts val="0"/>
                        </a:spcBef>
                        <a:spcAft>
                          <a:spcPts val="1600"/>
                        </a:spcAft>
                        <a:buClr>
                          <a:srgbClr val="000000"/>
                        </a:buClr>
                        <a:buSzTx/>
                        <a:buFont typeface="Arial"/>
                        <a:buNone/>
                        <a:tabLst/>
                        <a:defRPr/>
                      </a:pPr>
                      <a:r>
                        <a:rPr lang="fr-FR" sz="1200" b="1" dirty="0">
                          <a:solidFill>
                            <a:schemeClr val="dk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Manrope"/>
                        </a:rPr>
                        <a:t>POLITIQUE MONÉTAIRE ACCOMMODANTE MAIS DEMEURE RESTRICTIVE ;</a:t>
                      </a:r>
                    </a:p>
                  </a:txBody>
                  <a:tcPr marL="91425"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485968">
                <a:tc>
                  <a:txBody>
                    <a:bodyPr/>
                    <a:lstStyle/>
                    <a:p>
                      <a:pPr marL="0" lvl="0" indent="0" algn="l" rtl="0">
                        <a:spcBef>
                          <a:spcPts val="0"/>
                        </a:spcBef>
                        <a:spcAft>
                          <a:spcPts val="0"/>
                        </a:spcAft>
                        <a:buNone/>
                      </a:pPr>
                      <a:endParaRPr sz="1000" b="1" u="sng" dirty="0">
                        <a:solidFill>
                          <a:schemeClr val="lt1"/>
                        </a:solidFill>
                        <a:latin typeface="Manrope"/>
                        <a:ea typeface="Manrope"/>
                        <a:cs typeface="Manrope"/>
                        <a:sym typeface="Manrope"/>
                      </a:endParaRPr>
                    </a:p>
                  </a:txBody>
                  <a:tcPr marL="91425" marR="91425" marT="0" marB="0" anchor="ctr">
                    <a:lnL w="9525" cap="flat" cmpd="sng">
                      <a:solidFill>
                        <a:schemeClr val="dk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lgn="ctr">
                      <a:solidFill>
                        <a:schemeClr val="lt1"/>
                      </a:solidFill>
                      <a:prstDash val="solid"/>
                      <a:round/>
                      <a:headEnd type="none" w="sm" len="sm"/>
                      <a:tailEnd type="none" w="sm" len="sm"/>
                    </a:lnB>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1600"/>
                        </a:spcAft>
                        <a:buClr>
                          <a:srgbClr val="000000"/>
                        </a:buClr>
                        <a:buSzTx/>
                        <a:buFont typeface="Arial"/>
                        <a:buNone/>
                        <a:tabLst/>
                        <a:defRPr/>
                      </a:pPr>
                      <a:r>
                        <a:rPr lang="fr-FR" sz="1200" b="1" dirty="0">
                          <a:solidFill>
                            <a:schemeClr val="dk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Manrope"/>
                        </a:rPr>
                        <a:t>SECTEUR FINANCIER HAÏTIEN RÉSILIENT ET PROFITABLE;</a:t>
                      </a:r>
                    </a:p>
                  </a:txBody>
                  <a:tcPr marL="91425"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485968">
                <a:tc>
                  <a:txBody>
                    <a:bodyPr/>
                    <a:lstStyle/>
                    <a:p>
                      <a:pPr marL="0" lvl="0" indent="0" algn="l" rtl="0">
                        <a:spcBef>
                          <a:spcPts val="0"/>
                        </a:spcBef>
                        <a:spcAft>
                          <a:spcPts val="0"/>
                        </a:spcAft>
                        <a:buNone/>
                      </a:pPr>
                      <a:endParaRPr sz="1000" b="1" u="sng" dirty="0">
                        <a:solidFill>
                          <a:schemeClr val="lt1"/>
                        </a:solidFill>
                        <a:latin typeface="Manrope"/>
                        <a:ea typeface="Manrope"/>
                        <a:cs typeface="Manrope"/>
                        <a:sym typeface="Manrop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lgn="ctr">
                      <a:solidFill>
                        <a:schemeClr val="lt1"/>
                      </a:solidFill>
                      <a:prstDash val="solid"/>
                      <a:round/>
                      <a:headEnd type="none" w="sm" len="sm"/>
                      <a:tailEnd type="none" w="sm" len="sm"/>
                    </a:lnB>
                    <a:solidFill>
                      <a:schemeClr val="bg2">
                        <a:lumMod val="40000"/>
                        <a:lumOff val="60000"/>
                      </a:schemeClr>
                    </a:solidFill>
                  </a:tcPr>
                </a:tc>
                <a:tc>
                  <a:txBody>
                    <a:bodyPr/>
                    <a:lstStyle/>
                    <a:p>
                      <a:pPr marL="0" lvl="0" indent="0" algn="l" rtl="0">
                        <a:spcBef>
                          <a:spcPts val="0"/>
                        </a:spcBef>
                        <a:spcAft>
                          <a:spcPts val="1600"/>
                        </a:spcAft>
                        <a:buNone/>
                      </a:pPr>
                      <a:r>
                        <a:rPr lang="fr-FR" sz="1200" b="1" dirty="0">
                          <a:solidFill>
                            <a:schemeClr val="dk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Manrope"/>
                        </a:rPr>
                        <a:t>ÉVALUATION DES ACTIVITÉS D’INTERMÉDIATION EN 2023 ET PERSPECTIVES POUR 2024 ET 2025.</a:t>
                      </a:r>
                    </a:p>
                  </a:txBody>
                  <a:tcPr marL="91425" marR="91425" marT="0" marB="0" anchor="ctr">
                    <a:lnL w="9525" cap="flat" cmpd="sng" algn="ctr">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lgn="ctr">
                      <a:solidFill>
                        <a:schemeClr val="lt2"/>
                      </a:solidFill>
                      <a:prstDash val="solid"/>
                      <a:round/>
                      <a:headEnd type="none" w="sm" len="sm"/>
                      <a:tailEnd type="none" w="sm" len="sm"/>
                    </a:lnB>
                  </a:tcPr>
                </a:tc>
                <a:extLst>
                  <a:ext uri="{0D108BD9-81ED-4DB2-BD59-A6C34878D82A}">
                    <a16:rowId xmlns:a16="http://schemas.microsoft.com/office/drawing/2014/main" val="545843807"/>
                  </a:ext>
                </a:extLst>
              </a:tr>
              <a:tr h="485968">
                <a:tc gridSpan="2">
                  <a:txBody>
                    <a:bodyPr/>
                    <a:lstStyle/>
                    <a:p>
                      <a:pPr marL="0" lvl="0" indent="0" algn="l" rtl="0">
                        <a:spcBef>
                          <a:spcPts val="0"/>
                        </a:spcBef>
                        <a:spcAft>
                          <a:spcPts val="0"/>
                        </a:spcAft>
                        <a:buNone/>
                      </a:pPr>
                      <a:endParaRPr sz="500" b="1" u="sng" dirty="0">
                        <a:solidFill>
                          <a:schemeClr val="lt1"/>
                        </a:solidFill>
                        <a:latin typeface="Manrope"/>
                        <a:ea typeface="Manrope"/>
                        <a:cs typeface="Manrope"/>
                        <a:sym typeface="Manrope"/>
                      </a:endParaRPr>
                    </a:p>
                  </a:txBody>
                  <a:tcPr marL="91425" marR="91425" marT="0" marB="0" anchor="ctr">
                    <a:lnL w="9525" cap="flat" cmpd="sng">
                      <a:solidFill>
                        <a:schemeClr val="dk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2">
                        <a:lumMod val="40000"/>
                        <a:lumOff val="60000"/>
                      </a:schemeClr>
                    </a:solidFill>
                  </a:tcPr>
                </a:tc>
                <a:tc hMerge="1">
                  <a:txBody>
                    <a:bodyPr/>
                    <a:lstStyle/>
                    <a:p>
                      <a:pPr marL="0" lvl="0" indent="0" algn="l" rtl="0">
                        <a:spcBef>
                          <a:spcPts val="0"/>
                        </a:spcBef>
                        <a:spcAft>
                          <a:spcPts val="1600"/>
                        </a:spcAft>
                        <a:buNone/>
                      </a:pPr>
                      <a:endParaRPr lang="fr-FR" sz="1000" b="1" dirty="0">
                        <a:solidFill>
                          <a:schemeClr val="dk1"/>
                        </a:solidFill>
                        <a:effectLst>
                          <a:outerShdw blurRad="38100" dist="38100" dir="2700000" algn="tl">
                            <a:srgbClr val="000000">
                              <a:alpha val="43137"/>
                            </a:srgbClr>
                          </a:outerShdw>
                        </a:effectLst>
                        <a:latin typeface="Manrope"/>
                        <a:ea typeface="Manrope"/>
                        <a:cs typeface="Manrope"/>
                        <a:sym typeface="Manrope"/>
                      </a:endParaRPr>
                    </a:p>
                  </a:txBody>
                  <a:tcPr marL="91425" marR="91425" marT="0" marB="0" anchor="ctr">
                    <a:lnL w="9525" cap="flat" cmpd="sng" algn="ctr">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895550958"/>
                  </a:ext>
                </a:extLst>
              </a:tr>
            </a:tbl>
          </a:graphicData>
        </a:graphic>
      </p:graphicFrame>
      <p:grpSp>
        <p:nvGrpSpPr>
          <p:cNvPr id="5" name="Group 4">
            <a:extLst>
              <a:ext uri="{FF2B5EF4-FFF2-40B4-BE49-F238E27FC236}">
                <a16:creationId xmlns:a16="http://schemas.microsoft.com/office/drawing/2014/main" id="{AA9467FE-616F-88A5-9D76-09282B7C06F7}"/>
              </a:ext>
            </a:extLst>
          </p:cNvPr>
          <p:cNvGrpSpPr/>
          <p:nvPr/>
        </p:nvGrpSpPr>
        <p:grpSpPr>
          <a:xfrm>
            <a:off x="1646963" y="923526"/>
            <a:ext cx="320989" cy="431815"/>
            <a:chOff x="4841875" y="4332288"/>
            <a:chExt cx="179388" cy="360363"/>
          </a:xfrm>
          <a:solidFill>
            <a:schemeClr val="tx1"/>
          </a:solidFill>
        </p:grpSpPr>
        <p:sp>
          <p:nvSpPr>
            <p:cNvPr id="6" name="Oval 121">
              <a:extLst>
                <a:ext uri="{FF2B5EF4-FFF2-40B4-BE49-F238E27FC236}">
                  <a16:creationId xmlns:a16="http://schemas.microsoft.com/office/drawing/2014/main" id="{3663DCC2-40AB-24B3-DCC9-1924D54CB8C4}"/>
                </a:ext>
              </a:extLst>
            </p:cNvPr>
            <p:cNvSpPr>
              <a:spLocks noChangeArrowheads="1"/>
            </p:cNvSpPr>
            <p:nvPr/>
          </p:nvSpPr>
          <p:spPr bwMode="auto">
            <a:xfrm>
              <a:off x="4872038" y="4332288"/>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 name="Freeform 122">
              <a:extLst>
                <a:ext uri="{FF2B5EF4-FFF2-40B4-BE49-F238E27FC236}">
                  <a16:creationId xmlns:a16="http://schemas.microsoft.com/office/drawing/2014/main" id="{99E5FAA9-6CF7-9A83-B491-835A73D45805}"/>
                </a:ext>
              </a:extLst>
            </p:cNvPr>
            <p:cNvSpPr>
              <a:spLocks/>
            </p:cNvSpPr>
            <p:nvPr/>
          </p:nvSpPr>
          <p:spPr bwMode="auto">
            <a:xfrm>
              <a:off x="4841875" y="4467226"/>
              <a:ext cx="179388" cy="225425"/>
            </a:xfrm>
            <a:custGeom>
              <a:avLst/>
              <a:gdLst>
                <a:gd name="T0" fmla="*/ 28 w 48"/>
                <a:gd name="T1" fmla="*/ 0 h 60"/>
                <a:gd name="T2" fmla="*/ 30 w 48"/>
                <a:gd name="T3" fmla="*/ 27 h 60"/>
                <a:gd name="T4" fmla="*/ 24 w 48"/>
                <a:gd name="T5" fmla="*/ 33 h 60"/>
                <a:gd name="T6" fmla="*/ 18 w 48"/>
                <a:gd name="T7" fmla="*/ 27 h 60"/>
                <a:gd name="T8" fmla="*/ 20 w 48"/>
                <a:gd name="T9" fmla="*/ 0 h 60"/>
                <a:gd name="T10" fmla="*/ 0 w 48"/>
                <a:gd name="T11" fmla="*/ 0 h 60"/>
                <a:gd name="T12" fmla="*/ 0 w 48"/>
                <a:gd name="T13" fmla="*/ 2 h 60"/>
                <a:gd name="T14" fmla="*/ 14 w 48"/>
                <a:gd name="T15" fmla="*/ 33 h 60"/>
                <a:gd name="T16" fmla="*/ 14 w 48"/>
                <a:gd name="T17" fmla="*/ 60 h 60"/>
                <a:gd name="T18" fmla="*/ 34 w 48"/>
                <a:gd name="T19" fmla="*/ 60 h 60"/>
                <a:gd name="T20" fmla="*/ 34 w 48"/>
                <a:gd name="T21" fmla="*/ 33 h 60"/>
                <a:gd name="T22" fmla="*/ 48 w 48"/>
                <a:gd name="T23" fmla="*/ 2 h 60"/>
                <a:gd name="T24" fmla="*/ 48 w 48"/>
                <a:gd name="T25" fmla="*/ 0 h 60"/>
                <a:gd name="T26" fmla="*/ 28 w 48"/>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28" y="0"/>
                  </a:moveTo>
                  <a:cubicBezTo>
                    <a:pt x="30" y="27"/>
                    <a:pt x="30" y="27"/>
                    <a:pt x="30" y="27"/>
                  </a:cubicBezTo>
                  <a:cubicBezTo>
                    <a:pt x="24" y="33"/>
                    <a:pt x="24" y="33"/>
                    <a:pt x="24" y="33"/>
                  </a:cubicBezTo>
                  <a:cubicBezTo>
                    <a:pt x="18" y="27"/>
                    <a:pt x="18" y="27"/>
                    <a:pt x="18" y="27"/>
                  </a:cubicBezTo>
                  <a:cubicBezTo>
                    <a:pt x="20" y="0"/>
                    <a:pt x="20" y="0"/>
                    <a:pt x="20" y="0"/>
                  </a:cubicBezTo>
                  <a:cubicBezTo>
                    <a:pt x="0" y="0"/>
                    <a:pt x="0" y="0"/>
                    <a:pt x="0" y="0"/>
                  </a:cubicBezTo>
                  <a:cubicBezTo>
                    <a:pt x="0" y="2"/>
                    <a:pt x="0" y="2"/>
                    <a:pt x="0" y="2"/>
                  </a:cubicBezTo>
                  <a:cubicBezTo>
                    <a:pt x="0" y="16"/>
                    <a:pt x="5" y="27"/>
                    <a:pt x="14" y="33"/>
                  </a:cubicBezTo>
                  <a:cubicBezTo>
                    <a:pt x="14" y="60"/>
                    <a:pt x="14" y="60"/>
                    <a:pt x="14" y="60"/>
                  </a:cubicBezTo>
                  <a:cubicBezTo>
                    <a:pt x="34" y="60"/>
                    <a:pt x="34" y="60"/>
                    <a:pt x="34" y="60"/>
                  </a:cubicBezTo>
                  <a:cubicBezTo>
                    <a:pt x="34" y="33"/>
                    <a:pt x="34" y="33"/>
                    <a:pt x="34" y="33"/>
                  </a:cubicBezTo>
                  <a:cubicBezTo>
                    <a:pt x="43" y="27"/>
                    <a:pt x="48" y="16"/>
                    <a:pt x="48" y="2"/>
                  </a:cubicBezTo>
                  <a:cubicBezTo>
                    <a:pt x="48" y="0"/>
                    <a:pt x="48" y="0"/>
                    <a:pt x="48" y="0"/>
                  </a:cubicBez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2054" name="Picture 6" descr="Fresh perspective black glyph icon ...">
            <a:extLst>
              <a:ext uri="{FF2B5EF4-FFF2-40B4-BE49-F238E27FC236}">
                <a16:creationId xmlns:a16="http://schemas.microsoft.com/office/drawing/2014/main" id="{81733D7A-6248-AFD4-EDDB-6AAF44F14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663" y="2870461"/>
            <a:ext cx="375425" cy="3971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098" name="Picture 2" descr="Financial Resilience Colored Icon In Powerpoint Pptx Png And Editable Eps  Format">
            <a:extLst>
              <a:ext uri="{FF2B5EF4-FFF2-40B4-BE49-F238E27FC236}">
                <a16:creationId xmlns:a16="http://schemas.microsoft.com/office/drawing/2014/main" id="{DFDCCF2A-7556-4311-D9FA-480D2865DC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1605952" y="2416438"/>
            <a:ext cx="616058" cy="3465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Picture 2" descr="icône de concept bleu clair de politique monétaire 15700150 Art vectoriel  chez Vecteezy">
            <a:extLst>
              <a:ext uri="{FF2B5EF4-FFF2-40B4-BE49-F238E27FC236}">
                <a16:creationId xmlns:a16="http://schemas.microsoft.com/office/drawing/2014/main" id="{AEB7578B-DF3F-2D87-8E7F-12715799ED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3200" y="1874876"/>
            <a:ext cx="541562" cy="5415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4" descr="Hedged Equity as a Fixed Income Replacement | Portfolio for the Future |  CAIA">
            <a:extLst>
              <a:ext uri="{FF2B5EF4-FFF2-40B4-BE49-F238E27FC236}">
                <a16:creationId xmlns:a16="http://schemas.microsoft.com/office/drawing/2014/main" id="{66B51490-8450-8C00-FAEB-CA93F2CE24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6440" y="1409380"/>
            <a:ext cx="480648" cy="4806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a:hlinkClick r:id="rId7"/>
            <a:extLst>
              <a:ext uri="{FF2B5EF4-FFF2-40B4-BE49-F238E27FC236}">
                <a16:creationId xmlns:a16="http://schemas.microsoft.com/office/drawing/2014/main" id="{92532996-AD39-4700-3F7E-3296FD500A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4570238"/>
            <a:ext cx="993460" cy="4838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BAF4E7-DE7A-C3BE-76C8-7B6F701DBCDD}"/>
              </a:ext>
            </a:extLst>
          </p:cNvPr>
          <p:cNvSpPr>
            <a:spLocks noGrp="1"/>
          </p:cNvSpPr>
          <p:nvPr>
            <p:ph type="title"/>
          </p:nvPr>
        </p:nvSpPr>
        <p:spPr>
          <a:xfrm>
            <a:off x="482885" y="160427"/>
            <a:ext cx="7704000" cy="572700"/>
          </a:xfrm>
        </p:spPr>
        <p:txBody>
          <a:bodyPr/>
          <a:lstStyle/>
          <a:p>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MULTIPLICATEUR MONÉTAIRE</a:t>
            </a:r>
          </a:p>
        </p:txBody>
      </p:sp>
      <p:graphicFrame>
        <p:nvGraphicFramePr>
          <p:cNvPr id="5" name="Chart 4">
            <a:extLst>
              <a:ext uri="{FF2B5EF4-FFF2-40B4-BE49-F238E27FC236}">
                <a16:creationId xmlns:a16="http://schemas.microsoft.com/office/drawing/2014/main" id="{72CDE99C-9C76-B453-BF8B-1E17A4C316EB}"/>
              </a:ext>
            </a:extLst>
          </p:cNvPr>
          <p:cNvGraphicFramePr>
            <a:graphicFrameLocks/>
          </p:cNvGraphicFramePr>
          <p:nvPr>
            <p:extLst>
              <p:ext uri="{D42A27DB-BD31-4B8C-83A1-F6EECF244321}">
                <p14:modId xmlns:p14="http://schemas.microsoft.com/office/powerpoint/2010/main" val="3099594863"/>
              </p:ext>
            </p:extLst>
          </p:nvPr>
        </p:nvGraphicFramePr>
        <p:xfrm>
          <a:off x="482885" y="750597"/>
          <a:ext cx="4232953" cy="3946126"/>
        </p:xfrm>
        <a:graphic>
          <a:graphicData uri="http://schemas.openxmlformats.org/drawingml/2006/chart">
            <c:chart xmlns:c="http://schemas.openxmlformats.org/drawingml/2006/chart" xmlns:r="http://schemas.openxmlformats.org/officeDocument/2006/relationships" r:id="rId2"/>
          </a:graphicData>
        </a:graphic>
      </p:graphicFrame>
      <p:sp>
        <p:nvSpPr>
          <p:cNvPr id="7" name="Hexagon 6">
            <a:extLst>
              <a:ext uri="{FF2B5EF4-FFF2-40B4-BE49-F238E27FC236}">
                <a16:creationId xmlns:a16="http://schemas.microsoft.com/office/drawing/2014/main" id="{86335C7F-2647-8B1F-B163-22791ACCB774}"/>
              </a:ext>
            </a:extLst>
          </p:cNvPr>
          <p:cNvSpPr/>
          <p:nvPr/>
        </p:nvSpPr>
        <p:spPr>
          <a:xfrm>
            <a:off x="5573731" y="430561"/>
            <a:ext cx="3493214" cy="2167847"/>
          </a:xfrm>
          <a:prstGeom prst="hexagon">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Poursuite</a:t>
            </a:r>
            <a:r>
              <a:rPr lang="en-US" sz="1600" b="1" dirty="0">
                <a:latin typeface="Calibri" panose="020F0502020204030204" pitchFamily="34" charset="0"/>
                <a:ea typeface="Calibri" panose="020F0502020204030204" pitchFamily="34" charset="0"/>
                <a:cs typeface="Calibri" panose="020F0502020204030204" pitchFamily="34" charset="0"/>
              </a:rPr>
              <a:t> de la </a:t>
            </a:r>
            <a:r>
              <a:rPr lang="en-US" sz="1600" b="1" dirty="0" err="1">
                <a:latin typeface="Calibri" panose="020F0502020204030204" pitchFamily="34" charset="0"/>
                <a:ea typeface="Calibri" panose="020F0502020204030204" pitchFamily="34" charset="0"/>
                <a:cs typeface="Calibri" panose="020F0502020204030204" pitchFamily="34" charset="0"/>
              </a:rPr>
              <a:t>baisse</a:t>
            </a:r>
            <a:r>
              <a:rPr lang="en-US" sz="1600" b="1" dirty="0">
                <a:latin typeface="Calibri" panose="020F0502020204030204" pitchFamily="34" charset="0"/>
                <a:ea typeface="Calibri" panose="020F0502020204030204" pitchFamily="34" charset="0"/>
                <a:cs typeface="Calibri" panose="020F0502020204030204" pitchFamily="34" charset="0"/>
              </a:rPr>
              <a:t> du </a:t>
            </a:r>
            <a:r>
              <a:rPr lang="en-US" sz="1600" b="1" dirty="0" err="1">
                <a:latin typeface="Calibri" panose="020F0502020204030204" pitchFamily="34" charset="0"/>
                <a:ea typeface="Calibri" panose="020F0502020204030204" pitchFamily="34" charset="0"/>
                <a:cs typeface="Calibri" panose="020F0502020204030204" pitchFamily="34" charset="0"/>
              </a:rPr>
              <a:t>crédit</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en</a:t>
            </a:r>
            <a:r>
              <a:rPr lang="en-US" sz="1600" b="1" dirty="0">
                <a:latin typeface="Calibri" panose="020F0502020204030204" pitchFamily="34" charset="0"/>
                <a:ea typeface="Calibri" panose="020F0502020204030204" pitchFamily="34" charset="0"/>
                <a:cs typeface="Calibri" panose="020F0502020204030204" pitchFamily="34" charset="0"/>
              </a:rPr>
              <a:t> gourdes et </a:t>
            </a:r>
            <a:r>
              <a:rPr lang="en-US" sz="1600" b="1" dirty="0" err="1">
                <a:latin typeface="Calibri" panose="020F0502020204030204" pitchFamily="34" charset="0"/>
                <a:ea typeface="Calibri" panose="020F0502020204030204" pitchFamily="34" charset="0"/>
                <a:cs typeface="Calibri" panose="020F0502020204030204" pitchFamily="34" charset="0"/>
              </a:rPr>
              <a:t>en</a:t>
            </a:r>
            <a:r>
              <a:rPr lang="en-US" sz="1600" b="1" dirty="0">
                <a:latin typeface="Calibri" panose="020F0502020204030204" pitchFamily="34" charset="0"/>
                <a:ea typeface="Calibri" panose="020F0502020204030204" pitchFamily="34" charset="0"/>
                <a:cs typeface="Calibri" panose="020F0502020204030204" pitchFamily="34" charset="0"/>
              </a:rPr>
              <a:t> dollars </a:t>
            </a:r>
            <a:r>
              <a:rPr lang="en-US" sz="1600" b="1" dirty="0" err="1">
                <a:latin typeface="Calibri" panose="020F0502020204030204" pitchFamily="34" charset="0"/>
                <a:ea typeface="Calibri" panose="020F0502020204030204" pitchFamily="34" charset="0"/>
                <a:cs typeface="Calibri" panose="020F0502020204030204" pitchFamily="34" charset="0"/>
              </a:rPr>
              <a:t>en</a:t>
            </a:r>
            <a:r>
              <a:rPr lang="en-US" sz="1600" b="1" dirty="0">
                <a:latin typeface="Calibri" panose="020F0502020204030204" pitchFamily="34" charset="0"/>
                <a:ea typeface="Calibri" panose="020F0502020204030204" pitchFamily="34" charset="0"/>
                <a:cs typeface="Calibri" panose="020F0502020204030204" pitchFamily="34" charset="0"/>
              </a:rPr>
              <a:t> 2024;</a:t>
            </a:r>
          </a:p>
          <a:p>
            <a:pPr algn="ct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Recul</a:t>
            </a:r>
            <a:r>
              <a:rPr lang="en-US" sz="1600" b="1" dirty="0">
                <a:latin typeface="Calibri" panose="020F0502020204030204" pitchFamily="34" charset="0"/>
                <a:ea typeface="Calibri" panose="020F0502020204030204" pitchFamily="34" charset="0"/>
                <a:cs typeface="Calibri" panose="020F0502020204030204" pitchFamily="34" charset="0"/>
              </a:rPr>
              <a:t> du </a:t>
            </a:r>
            <a:r>
              <a:rPr lang="en-US" sz="1600" b="1" dirty="0" err="1">
                <a:latin typeface="Calibri" panose="020F0502020204030204" pitchFamily="34" charset="0"/>
                <a:ea typeface="Calibri" panose="020F0502020204030204" pitchFamily="34" charset="0"/>
                <a:cs typeface="Calibri" panose="020F0502020204030204" pitchFamily="34" charset="0"/>
              </a:rPr>
              <a:t>multiplicateur</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monétaire</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en</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l’absence</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d’investissement</a:t>
            </a:r>
            <a:r>
              <a:rPr lang="en-US" sz="1600" b="1" dirty="0">
                <a:latin typeface="Calibri" panose="020F0502020204030204" pitchFamily="34" charset="0"/>
                <a:ea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D1B3915E-6415-E799-6CDC-E9880914BBD8}"/>
              </a:ext>
            </a:extLst>
          </p:cNvPr>
          <p:cNvSpPr txBox="1"/>
          <p:nvPr/>
        </p:nvSpPr>
        <p:spPr>
          <a:xfrm>
            <a:off x="5060024" y="2897057"/>
            <a:ext cx="2917861" cy="1815882"/>
          </a:xfrm>
          <a:prstGeom prst="rect">
            <a:avLst/>
          </a:prstGeom>
          <a:solidFill>
            <a:schemeClr val="tx2">
              <a:lumMod val="20000"/>
              <a:lumOff val="80000"/>
            </a:schemeClr>
          </a:solidFill>
        </p:spPr>
        <p:txBody>
          <a:bodyPr wrap="square" rtlCol="0">
            <a:spAutoFit/>
          </a:bodyPr>
          <a:lstStyle/>
          <a:p>
            <a:pPr marL="285750" indent="-285750">
              <a:buFontTx/>
              <a:buChar char="-"/>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Augmentation du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taux</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d’improductifs</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à plus de 11 %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en</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raison de la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poursuite</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de la fermeture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d’entreprises</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de la non-</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solvabilité</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de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certains</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débiteurs</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du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système</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285750" indent="-285750">
              <a:buFontTx/>
              <a:buChar char="-"/>
            </a:pP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Baisse</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continue des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comptes</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de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prêts</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pic>
        <p:nvPicPr>
          <p:cNvPr id="9" name="Picture 8">
            <a:hlinkClick r:id="rId3"/>
            <a:extLst>
              <a:ext uri="{FF2B5EF4-FFF2-40B4-BE49-F238E27FC236}">
                <a16:creationId xmlns:a16="http://schemas.microsoft.com/office/drawing/2014/main" id="{C50C9A48-4245-ECA3-6959-CEF84323DA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570238"/>
            <a:ext cx="993460" cy="483848"/>
          </a:xfrm>
          <a:prstGeom prst="rect">
            <a:avLst/>
          </a:prstGeom>
          <a:noFill/>
          <a:ln>
            <a:noFill/>
          </a:ln>
        </p:spPr>
      </p:pic>
    </p:spTree>
    <p:extLst>
      <p:ext uri="{BB962C8B-B14F-4D97-AF65-F5344CB8AC3E}">
        <p14:creationId xmlns:p14="http://schemas.microsoft.com/office/powerpoint/2010/main" val="363506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3030403424"/>
              </p:ext>
            </p:extLst>
          </p:nvPr>
        </p:nvGraphicFramePr>
        <p:xfrm>
          <a:off x="4140486" y="702107"/>
          <a:ext cx="4421113" cy="301964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A28773A5-0692-1837-B20E-058BF152284E}"/>
              </a:ext>
            </a:extLst>
          </p:cNvPr>
          <p:cNvSpPr>
            <a:spLocks noGrp="1"/>
          </p:cNvSpPr>
          <p:nvPr>
            <p:ph type="title"/>
          </p:nvPr>
        </p:nvSpPr>
        <p:spPr>
          <a:xfrm>
            <a:off x="493736" y="77903"/>
            <a:ext cx="7704000" cy="421827"/>
          </a:xfrm>
        </p:spPr>
        <p:txBody>
          <a:bodyPr/>
          <a:lstStyle/>
          <a:p>
            <a:r>
              <a:rPr lang="en-US" sz="2800" dirty="0">
                <a:solidFill>
                  <a:srgbClr val="002060"/>
                </a:solidFill>
              </a:rPr>
              <a:t>ÉVOLUTION DU CRÉDIT BANCAIRE</a:t>
            </a:r>
          </a:p>
        </p:txBody>
      </p:sp>
      <p:graphicFrame>
        <p:nvGraphicFramePr>
          <p:cNvPr id="5" name="Graphique 1">
            <a:extLst>
              <a:ext uri="{FF2B5EF4-FFF2-40B4-BE49-F238E27FC236}">
                <a16:creationId xmlns:a16="http://schemas.microsoft.com/office/drawing/2014/main" id="{00000000-0008-0000-0200-000002000000}"/>
              </a:ext>
            </a:extLst>
          </p:cNvPr>
          <p:cNvGraphicFramePr>
            <a:graphicFrameLocks noGrp="1"/>
          </p:cNvGraphicFramePr>
          <p:nvPr>
            <p:extLst>
              <p:ext uri="{D42A27DB-BD31-4B8C-83A1-F6EECF244321}">
                <p14:modId xmlns:p14="http://schemas.microsoft.com/office/powerpoint/2010/main" val="1736805461"/>
              </p:ext>
            </p:extLst>
          </p:nvPr>
        </p:nvGraphicFramePr>
        <p:xfrm>
          <a:off x="0" y="1272399"/>
          <a:ext cx="4089115" cy="3158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290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grpSp>
        <p:nvGrpSpPr>
          <p:cNvPr id="800" name="Google Shape;800;p44"/>
          <p:cNvGrpSpPr/>
          <p:nvPr/>
        </p:nvGrpSpPr>
        <p:grpSpPr>
          <a:xfrm>
            <a:off x="4296284" y="562741"/>
            <a:ext cx="4847716" cy="5064004"/>
            <a:chOff x="4296284" y="562741"/>
            <a:chExt cx="4847716" cy="5064004"/>
          </a:xfrm>
        </p:grpSpPr>
        <p:sp>
          <p:nvSpPr>
            <p:cNvPr id="801" name="Google Shape;801;p44"/>
            <p:cNvSpPr/>
            <p:nvPr/>
          </p:nvSpPr>
          <p:spPr>
            <a:xfrm flipH="1">
              <a:off x="4714200" y="783325"/>
              <a:ext cx="4429800" cy="4367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4"/>
            <p:cNvSpPr/>
            <p:nvPr/>
          </p:nvSpPr>
          <p:spPr>
            <a:xfrm rot="-2699590">
              <a:off x="7283189" y="2517201"/>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4"/>
            <p:cNvSpPr/>
            <p:nvPr/>
          </p:nvSpPr>
          <p:spPr>
            <a:xfrm rot="-2699590">
              <a:off x="6986666" y="1122030"/>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4"/>
            <p:cNvSpPr/>
            <p:nvPr/>
          </p:nvSpPr>
          <p:spPr>
            <a:xfrm rot="-2699590">
              <a:off x="5848560" y="3749610"/>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4"/>
            <p:cNvSpPr/>
            <p:nvPr/>
          </p:nvSpPr>
          <p:spPr>
            <a:xfrm>
              <a:off x="5129589" y="3052581"/>
              <a:ext cx="1596600" cy="15966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4"/>
            <p:cNvSpPr/>
            <p:nvPr/>
          </p:nvSpPr>
          <p:spPr>
            <a:xfrm rot="-2699590">
              <a:off x="4151184" y="4718653"/>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44"/>
          <p:cNvSpPr txBox="1">
            <a:spLocks noGrp="1"/>
          </p:cNvSpPr>
          <p:nvPr>
            <p:ph type="title"/>
          </p:nvPr>
        </p:nvSpPr>
        <p:spPr>
          <a:xfrm>
            <a:off x="225924" y="1935778"/>
            <a:ext cx="5171501" cy="171942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CONCLUSION</a:t>
            </a:r>
            <a:br>
              <a:rPr lang="en" sz="4000" dirty="0"/>
            </a:br>
            <a:r>
              <a:rPr lang="en" sz="4000" dirty="0"/>
              <a:t> &amp; </a:t>
            </a:r>
            <a:br>
              <a:rPr lang="en" sz="4000" dirty="0"/>
            </a:br>
            <a:r>
              <a:rPr lang="en" sz="4000" dirty="0"/>
              <a:t>PERSPECTIVES </a:t>
            </a:r>
            <a:endParaRPr sz="4000" dirty="0">
              <a:latin typeface="Archivo"/>
              <a:ea typeface="Archivo"/>
              <a:cs typeface="Archivo"/>
              <a:sym typeface="Archivo"/>
            </a:endParaRPr>
          </a:p>
        </p:txBody>
      </p:sp>
      <p:sp>
        <p:nvSpPr>
          <p:cNvPr id="809" name="Google Shape;809;p44"/>
          <p:cNvSpPr/>
          <p:nvPr/>
        </p:nvSpPr>
        <p:spPr>
          <a:xfrm rot="-2700000">
            <a:off x="6799259" y="4030844"/>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4"/>
          <p:cNvSpPr/>
          <p:nvPr/>
        </p:nvSpPr>
        <p:spPr>
          <a:xfrm rot="-2700000">
            <a:off x="7868446" y="1804238"/>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Placeholder 3">
            <a:extLst>
              <a:ext uri="{FF2B5EF4-FFF2-40B4-BE49-F238E27FC236}">
                <a16:creationId xmlns:a16="http://schemas.microsoft.com/office/drawing/2014/main" id="{82124887-67B9-6BD2-5A76-092424257E66}"/>
              </a:ext>
            </a:extLst>
          </p:cNvPr>
          <p:cNvPicPr>
            <a:picLocks noGrp="1" noChangeAspect="1"/>
          </p:cNvPicPr>
          <p:nvPr>
            <p:ph type="pic" idx="2"/>
          </p:nvPr>
        </p:nvPicPr>
        <p:blipFill>
          <a:blip r:embed="rId3"/>
          <a:srcRect l="13768" r="13768"/>
          <a:stretch/>
        </p:blipFill>
        <p:spPr>
          <a:xfrm>
            <a:off x="5251758" y="1055100"/>
            <a:ext cx="3033300" cy="3033300"/>
          </a:xfrm>
        </p:spPr>
      </p:pic>
      <p:pic>
        <p:nvPicPr>
          <p:cNvPr id="5" name="Picture 4">
            <a:extLst>
              <a:ext uri="{FF2B5EF4-FFF2-40B4-BE49-F238E27FC236}">
                <a16:creationId xmlns:a16="http://schemas.microsoft.com/office/drawing/2014/main" id="{DDA519E0-103C-566B-B0C7-A54DC81E8C11}"/>
              </a:ext>
            </a:extLst>
          </p:cNvPr>
          <p:cNvPicPr>
            <a:picLocks noChangeAspect="1"/>
          </p:cNvPicPr>
          <p:nvPr/>
        </p:nvPicPr>
        <p:blipFill>
          <a:blip r:embed="rId4"/>
          <a:stretch>
            <a:fillRect/>
          </a:stretch>
        </p:blipFill>
        <p:spPr>
          <a:xfrm>
            <a:off x="6636334" y="1744168"/>
            <a:ext cx="993734" cy="4816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3"/>
          <p:cNvSpPr txBox="1">
            <a:spLocks noGrp="1"/>
          </p:cNvSpPr>
          <p:nvPr>
            <p:ph type="title"/>
          </p:nvPr>
        </p:nvSpPr>
        <p:spPr>
          <a:xfrm>
            <a:off x="744876" y="83254"/>
            <a:ext cx="8003569" cy="48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400" dirty="0">
                <a:solidFill>
                  <a:srgbClr val="002060"/>
                </a:solidFill>
              </a:rPr>
              <a:t>IMPACTS DES PROBLÈMES LIÉS À L’INSÉCURITÉ</a:t>
            </a:r>
          </a:p>
        </p:txBody>
      </p:sp>
      <p:pic>
        <p:nvPicPr>
          <p:cNvPr id="4" name="Picture 3">
            <a:hlinkClick r:id="rId3"/>
            <a:extLst>
              <a:ext uri="{FF2B5EF4-FFF2-40B4-BE49-F238E27FC236}">
                <a16:creationId xmlns:a16="http://schemas.microsoft.com/office/drawing/2014/main" id="{654E3BA4-0AE5-CCBB-07EF-473F693455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570238"/>
            <a:ext cx="993460" cy="483848"/>
          </a:xfrm>
          <a:prstGeom prst="rect">
            <a:avLst/>
          </a:prstGeom>
          <a:noFill/>
          <a:ln>
            <a:noFill/>
          </a:ln>
        </p:spPr>
      </p:pic>
      <p:sp>
        <p:nvSpPr>
          <p:cNvPr id="2" name="Plaque 1">
            <a:extLst>
              <a:ext uri="{FF2B5EF4-FFF2-40B4-BE49-F238E27FC236}">
                <a16:creationId xmlns:a16="http://schemas.microsoft.com/office/drawing/2014/main" id="{499E561B-F02A-8B4A-EAEC-B78780715F27}"/>
              </a:ext>
            </a:extLst>
          </p:cNvPr>
          <p:cNvSpPr/>
          <p:nvPr/>
        </p:nvSpPr>
        <p:spPr>
          <a:xfrm>
            <a:off x="496730" y="601669"/>
            <a:ext cx="7219508" cy="4210493"/>
          </a:xfrm>
          <a:prstGeom prst="plaque">
            <a:avLst/>
          </a:prstGeom>
          <a:solidFill>
            <a:schemeClr val="tx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fr-FR" b="1" dirty="0">
                <a:solidFill>
                  <a:srgbClr val="002060"/>
                </a:solidFill>
                <a:latin typeface="Calibri" panose="020F0502020204030204" pitchFamily="34" charset="0"/>
                <a:cs typeface="Calibri" panose="020F0502020204030204" pitchFamily="34" charset="0"/>
              </a:rPr>
              <a:t>Le crédit privé en Haïti contraint par la conjoncture socioéconomique et politique du pays;</a:t>
            </a:r>
          </a:p>
          <a:p>
            <a:pPr marL="285750" indent="-285750">
              <a:lnSpc>
                <a:spcPct val="150000"/>
              </a:lnSpc>
              <a:buFont typeface="Wingdings" panose="05000000000000000000" pitchFamily="2" charset="2"/>
              <a:buChar char="q"/>
            </a:pPr>
            <a:endParaRPr lang="fr-FR" b="1" dirty="0">
              <a:solidFill>
                <a:srgbClr val="002060"/>
              </a:solidFill>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q"/>
            </a:pPr>
            <a:r>
              <a:rPr lang="fr-FR" b="1" dirty="0">
                <a:solidFill>
                  <a:srgbClr val="002060"/>
                </a:solidFill>
                <a:latin typeface="Calibri" panose="020F0502020204030204" pitchFamily="34" charset="0"/>
                <a:cs typeface="Calibri" panose="020F0502020204030204" pitchFamily="34" charset="0"/>
              </a:rPr>
              <a:t>Ralentissement des activités productives et orientation du crédit vers le commerce et très faiblement vers les secteurs à forte valeur ajoutée en 2023; </a:t>
            </a:r>
          </a:p>
          <a:p>
            <a:pPr marL="285750" indent="-285750">
              <a:lnSpc>
                <a:spcPct val="150000"/>
              </a:lnSpc>
              <a:buFont typeface="Wingdings" panose="05000000000000000000" pitchFamily="2" charset="2"/>
              <a:buChar char="q"/>
            </a:pPr>
            <a:endParaRPr lang="fr-FR" b="1" dirty="0">
              <a:solidFill>
                <a:srgbClr val="002060"/>
              </a:solidFill>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q"/>
            </a:pPr>
            <a:r>
              <a:rPr lang="fr-FR" b="1" dirty="0">
                <a:solidFill>
                  <a:srgbClr val="002060"/>
                </a:solidFill>
                <a:latin typeface="Calibri" panose="020F0502020204030204" pitchFamily="34" charset="0"/>
                <a:cs typeface="Calibri" panose="020F0502020204030204" pitchFamily="34" charset="0"/>
              </a:rPr>
              <a:t>Les données du premier semestre de l’exercice en cours soutiennent une poursuite à la baisse des concours à l’économie en 2024;  </a:t>
            </a:r>
          </a:p>
          <a:p>
            <a:pPr marL="285750" indent="-285750">
              <a:lnSpc>
                <a:spcPct val="150000"/>
              </a:lnSpc>
              <a:buFont typeface="Wingdings" panose="05000000000000000000" pitchFamily="2" charset="2"/>
              <a:buChar char="q"/>
            </a:pPr>
            <a:endParaRPr lang="fr-FR" b="1" dirty="0">
              <a:solidFill>
                <a:srgbClr val="002060"/>
              </a:solidFill>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q"/>
            </a:pPr>
            <a:r>
              <a:rPr lang="fr-FR" b="1" dirty="0">
                <a:solidFill>
                  <a:srgbClr val="002060"/>
                </a:solidFill>
                <a:latin typeface="Calibri" panose="020F0502020204030204" pitchFamily="34" charset="0"/>
                <a:cs typeface="Calibri" panose="020F0502020204030204" pitchFamily="34" charset="0"/>
              </a:rPr>
              <a:t>L’amélioration des conditions sécuritaires devrait permettre de desserrer les contraintes visant un possible assouplissement monétaire. </a:t>
            </a:r>
          </a:p>
          <a:p>
            <a:pPr algn="ctr"/>
            <a:endParaRPr lang="en-US" dirty="0"/>
          </a:p>
        </p:txBody>
      </p:sp>
    </p:spTree>
    <p:extLst>
      <p:ext uri="{BB962C8B-B14F-4D97-AF65-F5344CB8AC3E}">
        <p14:creationId xmlns:p14="http://schemas.microsoft.com/office/powerpoint/2010/main" val="1057684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3"/>
          <p:cNvSpPr txBox="1">
            <a:spLocks noGrp="1"/>
          </p:cNvSpPr>
          <p:nvPr>
            <p:ph type="title"/>
          </p:nvPr>
        </p:nvSpPr>
        <p:spPr>
          <a:xfrm>
            <a:off x="652409" y="162753"/>
            <a:ext cx="7669659" cy="71299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a:solidFill>
                  <a:srgbClr val="002060"/>
                </a:solidFill>
              </a:rPr>
              <a:t>      PERSPECTIVES POUR 2025</a:t>
            </a:r>
          </a:p>
        </p:txBody>
      </p:sp>
      <p:sp>
        <p:nvSpPr>
          <p:cNvPr id="507" name="Google Shape;507;p33"/>
          <p:cNvSpPr txBox="1">
            <a:spLocks noGrp="1"/>
          </p:cNvSpPr>
          <p:nvPr>
            <p:ph type="subTitle" idx="1"/>
          </p:nvPr>
        </p:nvSpPr>
        <p:spPr>
          <a:xfrm>
            <a:off x="5741581" y="955242"/>
            <a:ext cx="3327991" cy="2436544"/>
          </a:xfrm>
          <a:prstGeom prst="rect">
            <a:avLst/>
          </a:prstGeom>
        </p:spPr>
        <p:txBody>
          <a:bodyPr spcFirstLastPara="1" wrap="square" lIns="91425" tIns="91425" rIns="91425" bIns="91425" anchor="t" anchorCtr="0">
            <a:noAutofit/>
          </a:bodyPr>
          <a:lstStyle/>
          <a:p>
            <a:pPr marL="0" indent="0"/>
            <a:endParaRPr lang="en-US" dirty="0"/>
          </a:p>
          <a:p>
            <a:pPr marL="0" lvl="0" indent="0" algn="l" rtl="0">
              <a:spcBef>
                <a:spcPts val="0"/>
              </a:spcBef>
              <a:spcAft>
                <a:spcPts val="0"/>
              </a:spcAft>
              <a:buNone/>
            </a:pPr>
            <a:endParaRPr lang="fr-FR" dirty="0"/>
          </a:p>
        </p:txBody>
      </p:sp>
      <p:pic>
        <p:nvPicPr>
          <p:cNvPr id="4" name="Picture 3">
            <a:hlinkClick r:id="rId3"/>
            <a:extLst>
              <a:ext uri="{FF2B5EF4-FFF2-40B4-BE49-F238E27FC236}">
                <a16:creationId xmlns:a16="http://schemas.microsoft.com/office/drawing/2014/main" id="{654E3BA4-0AE5-CCBB-07EF-473F693455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570238"/>
            <a:ext cx="993460" cy="483848"/>
          </a:xfrm>
          <a:prstGeom prst="rect">
            <a:avLst/>
          </a:prstGeom>
          <a:noFill/>
          <a:ln>
            <a:noFill/>
          </a:ln>
        </p:spPr>
      </p:pic>
      <p:sp>
        <p:nvSpPr>
          <p:cNvPr id="2" name="Rectangle: Diagonal Corners Snipped 1">
            <a:extLst>
              <a:ext uri="{FF2B5EF4-FFF2-40B4-BE49-F238E27FC236}">
                <a16:creationId xmlns:a16="http://schemas.microsoft.com/office/drawing/2014/main" id="{116C3390-2ECC-D85E-1A12-B2DE1D9FF036}"/>
              </a:ext>
            </a:extLst>
          </p:cNvPr>
          <p:cNvSpPr/>
          <p:nvPr/>
        </p:nvSpPr>
        <p:spPr>
          <a:xfrm>
            <a:off x="993460" y="787252"/>
            <a:ext cx="6973175" cy="4356247"/>
          </a:xfrm>
          <a:prstGeom prst="snip2Diag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Évaluation</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d’impact</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sur le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secteur</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financier de la situation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actuelle</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n-US" dirty="0"/>
          </a:p>
          <a:p>
            <a:pPr marL="285750" lvl="0" indent="-285750" algn="l" rtl="0">
              <a:lnSpc>
                <a:spcPct val="150000"/>
              </a:lnSpc>
              <a:spcBef>
                <a:spcPts val="0"/>
              </a:spcBef>
              <a:spcAft>
                <a:spcPts val="0"/>
              </a:spcAft>
              <a:buFont typeface="Wingdings" panose="05000000000000000000" pitchFamily="2" charset="2"/>
              <a:buChar char="q"/>
            </a:pP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Amélioration</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des conditions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sécuritaires</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 Libre circulation des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biens</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et des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personnes</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 implications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tourisme</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et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investissement</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285750" indent="-285750">
              <a:lnSpc>
                <a:spcPct val="150000"/>
              </a:lnSpc>
              <a:buFont typeface="Wingdings" panose="05000000000000000000" pitchFamily="2" charset="2"/>
              <a:buChar char="q"/>
            </a:pP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Redynamisation</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de la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consommation</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et de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l’investissement</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donc</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augmentation du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crédit</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 </a:t>
            </a:r>
          </a:p>
          <a:p>
            <a:pPr marL="285750" lvl="0" indent="-285750" algn="l" rtl="0">
              <a:lnSpc>
                <a:spcPct val="150000"/>
              </a:lnSpc>
              <a:spcBef>
                <a:spcPts val="0"/>
              </a:spcBef>
              <a:spcAft>
                <a:spcPts val="0"/>
              </a:spcAft>
              <a:buFont typeface="Wingdings" panose="05000000000000000000" pitchFamily="2" charset="2"/>
              <a:buChar char="q"/>
            </a:pP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Programme</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pro-</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croissance</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 pour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inclure</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les IMF et les PME;</a:t>
            </a:r>
          </a:p>
          <a:p>
            <a:pPr marL="285750" lvl="0" indent="-285750">
              <a:lnSpc>
                <a:spcPct val="150000"/>
              </a:lnSpc>
              <a:buFont typeface="Wingdings" panose="05000000000000000000" pitchFamily="2" charset="2"/>
              <a:buChar char="q"/>
            </a:pPr>
            <a:r>
              <a:rPr lang="fr-FR" b="1" dirty="0">
                <a:solidFill>
                  <a:srgbClr val="002060"/>
                </a:solidFill>
                <a:latin typeface="Calibri" panose="020F0502020204030204" pitchFamily="34" charset="0"/>
                <a:ea typeface="Calibri" panose="020F0502020204030204" pitchFamily="34" charset="0"/>
                <a:cs typeface="Calibri" panose="020F0502020204030204" pitchFamily="34" charset="0"/>
              </a:rPr>
              <a:t>Poursuite du CNFA suite au retrait de la coopération Suisse;</a:t>
            </a:r>
          </a:p>
          <a:p>
            <a:pPr marL="285750" indent="-285750">
              <a:lnSpc>
                <a:spcPct val="150000"/>
              </a:lnSpc>
              <a:buFont typeface="Wingdings" panose="05000000000000000000" pitchFamily="2" charset="2"/>
              <a:buChar char="q"/>
            </a:pPr>
            <a:r>
              <a:rPr lang="fr-FR" b="1" dirty="0">
                <a:solidFill>
                  <a:srgbClr val="002060"/>
                </a:solidFill>
                <a:latin typeface="Calibri" panose="020F0502020204030204" pitchFamily="34" charset="0"/>
                <a:ea typeface="Calibri" panose="020F0502020204030204" pitchFamily="34" charset="0"/>
                <a:cs typeface="Calibri" panose="020F0502020204030204" pitchFamily="34" charset="0"/>
              </a:rPr>
              <a:t>Booster PME 3 ou 3</a:t>
            </a:r>
            <a:r>
              <a:rPr lang="fr-FR" b="1"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e</a:t>
            </a:r>
            <a:r>
              <a:rPr lang="fr-FR" b="1" dirty="0">
                <a:solidFill>
                  <a:srgbClr val="002060"/>
                </a:solidFill>
                <a:latin typeface="Calibri" panose="020F0502020204030204" pitchFamily="34" charset="0"/>
                <a:ea typeface="Calibri" panose="020F0502020204030204" pitchFamily="34" charset="0"/>
                <a:cs typeface="Calibri" panose="020F0502020204030204" pitchFamily="34" charset="0"/>
              </a:rPr>
              <a:t> cohorte du programme booster pme </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accent mis sur les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entreprises</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dirigées</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par les femmes; </a:t>
            </a:r>
            <a:r>
              <a:rPr lang="fr-FR" b="1" dirty="0">
                <a:solidFill>
                  <a:srgbClr val="002060"/>
                </a:solidFill>
                <a:latin typeface="Calibri" panose="020F0502020204030204" pitchFamily="34" charset="0"/>
                <a:ea typeface="Calibri" panose="020F0502020204030204" pitchFamily="34" charset="0"/>
                <a:cs typeface="Calibri" panose="020F0502020204030204" pitchFamily="34" charset="0"/>
              </a:rPr>
              <a:t>incluant des financements accessibles et des formations pour améliorer la compétitivité et la résilience;</a:t>
            </a:r>
          </a:p>
          <a:p>
            <a:pPr marL="285750" lvl="0" indent="-285750" algn="l" rtl="0">
              <a:lnSpc>
                <a:spcPct val="150000"/>
              </a:lnSpc>
              <a:spcBef>
                <a:spcPts val="0"/>
              </a:spcBef>
              <a:spcAft>
                <a:spcPts val="0"/>
              </a:spcAft>
              <a:buFont typeface="Wingdings" panose="05000000000000000000" pitchFamily="2" charset="2"/>
              <a:buChar char="q"/>
            </a:pP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Projet</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assurance –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dépôt</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renforcer</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la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confiance</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32911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ircle(in)">
                                      <p:cBhvr>
                                        <p:cTn id="18" dur="2000"/>
                                        <p:tgtEl>
                                          <p:spTgt spid="2">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circle(in)">
                                      <p:cBhvr>
                                        <p:cTn id="21" dur="2000"/>
                                        <p:tgtEl>
                                          <p:spTgt spid="2">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circle(in)">
                                      <p:cBhvr>
                                        <p:cTn id="24" dur="2000"/>
                                        <p:tgtEl>
                                          <p:spTgt spid="2">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circle(in)">
                                      <p:cBhvr>
                                        <p:cTn id="2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3"/>
          <p:cNvSpPr txBox="1">
            <a:spLocks noGrp="1"/>
          </p:cNvSpPr>
          <p:nvPr>
            <p:ph type="title"/>
          </p:nvPr>
        </p:nvSpPr>
        <p:spPr>
          <a:xfrm>
            <a:off x="657546" y="0"/>
            <a:ext cx="7669659" cy="71299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a:solidFill>
                  <a:srgbClr val="002060"/>
                </a:solidFill>
              </a:rPr>
              <a:t>      PERSPECTIVES POUR 2025</a:t>
            </a:r>
          </a:p>
        </p:txBody>
      </p:sp>
      <p:sp>
        <p:nvSpPr>
          <p:cNvPr id="507" name="Google Shape;507;p33"/>
          <p:cNvSpPr txBox="1">
            <a:spLocks noGrp="1"/>
          </p:cNvSpPr>
          <p:nvPr>
            <p:ph type="subTitle" idx="1"/>
          </p:nvPr>
        </p:nvSpPr>
        <p:spPr>
          <a:xfrm>
            <a:off x="5741581" y="955242"/>
            <a:ext cx="3327991" cy="2436544"/>
          </a:xfrm>
          <a:prstGeom prst="rect">
            <a:avLst/>
          </a:prstGeom>
        </p:spPr>
        <p:txBody>
          <a:bodyPr spcFirstLastPara="1" wrap="square" lIns="91425" tIns="91425" rIns="91425" bIns="91425" anchor="t" anchorCtr="0">
            <a:noAutofit/>
          </a:bodyPr>
          <a:lstStyle/>
          <a:p>
            <a:pPr marL="0" indent="0"/>
            <a:endParaRPr lang="en-US" dirty="0"/>
          </a:p>
          <a:p>
            <a:pPr marL="0" lvl="0" indent="0" algn="l" rtl="0">
              <a:spcBef>
                <a:spcPts val="0"/>
              </a:spcBef>
              <a:spcAft>
                <a:spcPts val="0"/>
              </a:spcAft>
              <a:buNone/>
            </a:pPr>
            <a:endParaRPr lang="fr-FR" dirty="0"/>
          </a:p>
        </p:txBody>
      </p:sp>
      <p:pic>
        <p:nvPicPr>
          <p:cNvPr id="4" name="Picture 3">
            <a:hlinkClick r:id="rId3"/>
            <a:extLst>
              <a:ext uri="{FF2B5EF4-FFF2-40B4-BE49-F238E27FC236}">
                <a16:creationId xmlns:a16="http://schemas.microsoft.com/office/drawing/2014/main" id="{654E3BA4-0AE5-CCBB-07EF-473F693455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570238"/>
            <a:ext cx="993460" cy="483848"/>
          </a:xfrm>
          <a:prstGeom prst="rect">
            <a:avLst/>
          </a:prstGeom>
          <a:noFill/>
          <a:ln>
            <a:noFill/>
          </a:ln>
        </p:spPr>
      </p:pic>
      <p:sp>
        <p:nvSpPr>
          <p:cNvPr id="2" name="Rectangle: Diagonal Corners Snipped 1">
            <a:extLst>
              <a:ext uri="{FF2B5EF4-FFF2-40B4-BE49-F238E27FC236}">
                <a16:creationId xmlns:a16="http://schemas.microsoft.com/office/drawing/2014/main" id="{116C3390-2ECC-D85E-1A12-B2DE1D9FF036}"/>
              </a:ext>
            </a:extLst>
          </p:cNvPr>
          <p:cNvSpPr/>
          <p:nvPr/>
        </p:nvSpPr>
        <p:spPr>
          <a:xfrm>
            <a:off x="859325" y="584791"/>
            <a:ext cx="6849280" cy="4469295"/>
          </a:xfrm>
          <a:prstGeom prst="snip2Diag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pPr>
            <a:r>
              <a:rPr lang="fr-FR" sz="18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Approches et mécanismes à privilégier</a:t>
            </a:r>
          </a:p>
          <a:p>
            <a:pPr lvl="0">
              <a:lnSpc>
                <a:spcPct val="150000"/>
              </a:lnSpc>
            </a:pPr>
            <a:endParaRPr lang="fr-FR" sz="1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50000"/>
              </a:lnSpc>
              <a:buFont typeface="Wingdings" panose="05000000000000000000" pitchFamily="2" charset="2"/>
              <a:buChar char="q"/>
            </a:pPr>
            <a:r>
              <a:rPr lang="fr-FR" b="1" dirty="0">
                <a:solidFill>
                  <a:srgbClr val="002060"/>
                </a:solidFill>
                <a:latin typeface="Calibri" panose="020F0502020204030204" pitchFamily="34" charset="0"/>
                <a:ea typeface="Calibri" panose="020F0502020204030204" pitchFamily="34" charset="0"/>
                <a:cs typeface="Calibri" panose="020F0502020204030204" pitchFamily="34" charset="0"/>
              </a:rPr>
              <a:t>1. Garantie de Prêts et Facilités de Crédit : Mettre en place des mécanismes de garantie pour les prêts accordés aux entreprises en difficulté, réduisant ainsi le risque pour les institutions financières.</a:t>
            </a:r>
          </a:p>
          <a:p>
            <a:pPr marL="285750" lvl="0" indent="-285750">
              <a:lnSpc>
                <a:spcPct val="150000"/>
              </a:lnSpc>
              <a:buFont typeface="Wingdings" panose="05000000000000000000" pitchFamily="2" charset="2"/>
              <a:buChar char="q"/>
            </a:pPr>
            <a:r>
              <a:rPr lang="fr-FR" b="1" dirty="0">
                <a:solidFill>
                  <a:srgbClr val="002060"/>
                </a:solidFill>
                <a:latin typeface="Calibri" panose="020F0502020204030204" pitchFamily="34" charset="0"/>
                <a:ea typeface="Calibri" panose="020F0502020204030204" pitchFamily="34" charset="0"/>
                <a:cs typeface="Calibri" panose="020F0502020204030204" pitchFamily="34" charset="0"/>
              </a:rPr>
              <a:t>2. Programmes de Restructuration de la Dette : Offrir des options de restructuration de la dette pour les entreprises en difficulté, permettant un rééchelonnement des paiements et une réduction des charges d’intérêt.</a:t>
            </a:r>
          </a:p>
          <a:p>
            <a:pPr marL="285750" lvl="0" indent="-285750">
              <a:lnSpc>
                <a:spcPct val="150000"/>
              </a:lnSpc>
              <a:buFont typeface="Wingdings" panose="05000000000000000000" pitchFamily="2" charset="2"/>
              <a:buChar char="q"/>
            </a:pPr>
            <a:r>
              <a:rPr lang="fr-FR" b="1" dirty="0">
                <a:solidFill>
                  <a:srgbClr val="002060"/>
                </a:solidFill>
                <a:latin typeface="Calibri" panose="020F0502020204030204" pitchFamily="34" charset="0"/>
                <a:ea typeface="Calibri" panose="020F0502020204030204" pitchFamily="34" charset="0"/>
                <a:cs typeface="Calibri" panose="020F0502020204030204" pitchFamily="34" charset="0"/>
              </a:rPr>
              <a:t>3. </a:t>
            </a:r>
            <a:r>
              <a:rPr lang="fr-FR" b="1">
                <a:solidFill>
                  <a:srgbClr val="002060"/>
                </a:solidFill>
                <a:latin typeface="Calibri" panose="020F0502020204030204" pitchFamily="34" charset="0"/>
                <a:ea typeface="Calibri" panose="020F0502020204030204" pitchFamily="34" charset="0"/>
                <a:cs typeface="Calibri" panose="020F0502020204030204" pitchFamily="34" charset="0"/>
              </a:rPr>
              <a:t>Élaborer </a:t>
            </a:r>
            <a:r>
              <a:rPr lang="fr-FR" b="1" dirty="0">
                <a:solidFill>
                  <a:srgbClr val="002060"/>
                </a:solidFill>
                <a:latin typeface="Calibri" panose="020F0502020204030204" pitchFamily="34" charset="0"/>
                <a:ea typeface="Calibri" panose="020F0502020204030204" pitchFamily="34" charset="0"/>
                <a:cs typeface="Calibri" panose="020F0502020204030204" pitchFamily="34" charset="0"/>
              </a:rPr>
              <a:t>un mécanisme avec les institutions internationales pour mieux asseoir tout accompagnement visant à stimuler la demande globale et créer des emplois.</a:t>
            </a:r>
          </a:p>
        </p:txBody>
      </p:sp>
    </p:spTree>
    <p:extLst>
      <p:ext uri="{BB962C8B-B14F-4D97-AF65-F5344CB8AC3E}">
        <p14:creationId xmlns:p14="http://schemas.microsoft.com/office/powerpoint/2010/main" val="4156854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circle(in)">
                                      <p:cBhvr>
                                        <p:cTn id="10" dur="2000"/>
                                        <p:tgtEl>
                                          <p:spTgt spid="2">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circle(in)">
                                      <p:cBhvr>
                                        <p:cTn id="13" dur="2000"/>
                                        <p:tgtEl>
                                          <p:spTgt spid="2">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circle(in)">
                                      <p:cBhvr>
                                        <p:cTn id="16"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grpSp>
        <p:nvGrpSpPr>
          <p:cNvPr id="527" name="Google Shape;527;p35"/>
          <p:cNvGrpSpPr/>
          <p:nvPr/>
        </p:nvGrpSpPr>
        <p:grpSpPr>
          <a:xfrm>
            <a:off x="3979500" y="7000"/>
            <a:ext cx="5164500" cy="5143500"/>
            <a:chOff x="3979500" y="7000"/>
            <a:chExt cx="5164500" cy="5143500"/>
          </a:xfrm>
        </p:grpSpPr>
        <p:sp>
          <p:nvSpPr>
            <p:cNvPr id="528" name="Google Shape;528;p35"/>
            <p:cNvSpPr/>
            <p:nvPr/>
          </p:nvSpPr>
          <p:spPr>
            <a:xfrm flipH="1">
              <a:off x="3979500" y="7000"/>
              <a:ext cx="5164500" cy="51435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rot="-2699590">
              <a:off x="4521184" y="3647078"/>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rot="-2699590">
              <a:off x="7184489" y="2245051"/>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rot="-2699590">
              <a:off x="6716516" y="1166805"/>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rot="-2699590">
              <a:off x="5940285" y="3571560"/>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a:off x="6777914" y="2891181"/>
              <a:ext cx="1596600" cy="15966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35"/>
          <p:cNvGrpSpPr/>
          <p:nvPr/>
        </p:nvGrpSpPr>
        <p:grpSpPr>
          <a:xfrm>
            <a:off x="5405445" y="1044251"/>
            <a:ext cx="3160612" cy="3291131"/>
            <a:chOff x="5405445" y="1044251"/>
            <a:chExt cx="3160612" cy="3291131"/>
          </a:xfrm>
        </p:grpSpPr>
        <p:sp>
          <p:nvSpPr>
            <p:cNvPr id="539" name="Google Shape;539;p35"/>
            <p:cNvSpPr/>
            <p:nvPr/>
          </p:nvSpPr>
          <p:spPr>
            <a:xfrm rot="-2700000">
              <a:off x="7675121" y="1379613"/>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rot="-2700000">
              <a:off x="5300209" y="3885044"/>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hlinkClick r:id="rId3"/>
            <a:extLst>
              <a:ext uri="{FF2B5EF4-FFF2-40B4-BE49-F238E27FC236}">
                <a16:creationId xmlns:a16="http://schemas.microsoft.com/office/drawing/2014/main" id="{A0480FEF-CB98-4C6D-3D77-DAE873BA55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2084"/>
            <a:ext cx="993460" cy="483848"/>
          </a:xfrm>
          <a:prstGeom prst="rect">
            <a:avLst/>
          </a:prstGeom>
          <a:noFill/>
          <a:ln>
            <a:noFill/>
          </a:ln>
        </p:spPr>
      </p:pic>
      <p:pic>
        <p:nvPicPr>
          <p:cNvPr id="2050" name="Picture 2" descr="Merci with man on white stock illustration. Illustration of greek -  249273698">
            <a:extLst>
              <a:ext uri="{FF2B5EF4-FFF2-40B4-BE49-F238E27FC236}">
                <a16:creationId xmlns:a16="http://schemas.microsoft.com/office/drawing/2014/main" id="{42ABA663-EE4B-8A63-9406-14F329E49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758" y="808117"/>
            <a:ext cx="5465667" cy="4099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386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grpSp>
        <p:nvGrpSpPr>
          <p:cNvPr id="527" name="Google Shape;527;p35"/>
          <p:cNvGrpSpPr/>
          <p:nvPr/>
        </p:nvGrpSpPr>
        <p:grpSpPr>
          <a:xfrm>
            <a:off x="3979500" y="7000"/>
            <a:ext cx="5164500" cy="5143500"/>
            <a:chOff x="3979500" y="7000"/>
            <a:chExt cx="5164500" cy="5143500"/>
          </a:xfrm>
        </p:grpSpPr>
        <p:sp>
          <p:nvSpPr>
            <p:cNvPr id="528" name="Google Shape;528;p35"/>
            <p:cNvSpPr/>
            <p:nvPr/>
          </p:nvSpPr>
          <p:spPr>
            <a:xfrm flipH="1">
              <a:off x="3979500" y="7000"/>
              <a:ext cx="5164500" cy="51435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rot="-2699590">
              <a:off x="4521184" y="3647078"/>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rot="-2699590">
              <a:off x="7184489" y="2245051"/>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rot="-2699590">
              <a:off x="6716516" y="1166805"/>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rot="-2699590">
              <a:off x="5940285" y="3571560"/>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a:off x="6777914" y="2891181"/>
              <a:ext cx="1596600" cy="15966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35"/>
          <p:cNvGrpSpPr/>
          <p:nvPr/>
        </p:nvGrpSpPr>
        <p:grpSpPr>
          <a:xfrm>
            <a:off x="5405445" y="1044251"/>
            <a:ext cx="3160612" cy="3291131"/>
            <a:chOff x="5405445" y="1044251"/>
            <a:chExt cx="3160612" cy="3291131"/>
          </a:xfrm>
        </p:grpSpPr>
        <p:sp>
          <p:nvSpPr>
            <p:cNvPr id="539" name="Google Shape;539;p35"/>
            <p:cNvSpPr/>
            <p:nvPr/>
          </p:nvSpPr>
          <p:spPr>
            <a:xfrm rot="-2700000">
              <a:off x="7675121" y="1379613"/>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rot="-2700000">
              <a:off x="5300209" y="3885044"/>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hlinkClick r:id="rId3"/>
            <a:extLst>
              <a:ext uri="{FF2B5EF4-FFF2-40B4-BE49-F238E27FC236}">
                <a16:creationId xmlns:a16="http://schemas.microsoft.com/office/drawing/2014/main" id="{A0480FEF-CB98-4C6D-3D77-DAE873BA55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2084"/>
            <a:ext cx="993460" cy="483848"/>
          </a:xfrm>
          <a:prstGeom prst="rect">
            <a:avLst/>
          </a:prstGeom>
          <a:noFill/>
          <a:ln>
            <a:noFill/>
          </a:ln>
        </p:spPr>
      </p:pic>
      <p:pic>
        <p:nvPicPr>
          <p:cNvPr id="2" name="Picture 1">
            <a:extLst>
              <a:ext uri="{FF2B5EF4-FFF2-40B4-BE49-F238E27FC236}">
                <a16:creationId xmlns:a16="http://schemas.microsoft.com/office/drawing/2014/main" id="{C54FCAE8-B3D3-C74D-4231-91DA560B110B}"/>
              </a:ext>
            </a:extLst>
          </p:cNvPr>
          <p:cNvPicPr>
            <a:picLocks noChangeAspect="1"/>
          </p:cNvPicPr>
          <p:nvPr/>
        </p:nvPicPr>
        <p:blipFill>
          <a:blip r:embed="rId5"/>
          <a:stretch>
            <a:fillRect/>
          </a:stretch>
        </p:blipFill>
        <p:spPr>
          <a:xfrm>
            <a:off x="495799" y="1186695"/>
            <a:ext cx="1618150" cy="1618150"/>
          </a:xfrm>
          <a:prstGeom prst="rect">
            <a:avLst/>
          </a:prstGeom>
        </p:spPr>
      </p:pic>
      <p:pic>
        <p:nvPicPr>
          <p:cNvPr id="5" name="Picture 4" descr="A qr code with a few black squares&#10;&#10;Description automatically generated">
            <a:extLst>
              <a:ext uri="{FF2B5EF4-FFF2-40B4-BE49-F238E27FC236}">
                <a16:creationId xmlns:a16="http://schemas.microsoft.com/office/drawing/2014/main" id="{B149BBE0-74B1-09DB-856C-1D8BA2613F43}"/>
              </a:ext>
            </a:extLst>
          </p:cNvPr>
          <p:cNvPicPr>
            <a:picLocks noChangeAspect="1"/>
          </p:cNvPicPr>
          <p:nvPr/>
        </p:nvPicPr>
        <p:blipFill>
          <a:blip r:embed="rId6"/>
          <a:stretch>
            <a:fillRect/>
          </a:stretch>
        </p:blipFill>
        <p:spPr>
          <a:xfrm>
            <a:off x="4885566" y="193577"/>
            <a:ext cx="1866945" cy="1866945"/>
          </a:xfrm>
          <a:prstGeom prst="rect">
            <a:avLst/>
          </a:prstGeom>
        </p:spPr>
      </p:pic>
      <p:sp>
        <p:nvSpPr>
          <p:cNvPr id="7" name="Callout: Up Arrow 6">
            <a:extLst>
              <a:ext uri="{FF2B5EF4-FFF2-40B4-BE49-F238E27FC236}">
                <a16:creationId xmlns:a16="http://schemas.microsoft.com/office/drawing/2014/main" id="{9383B323-7074-CFD3-5D0D-5E50804123D1}"/>
              </a:ext>
            </a:extLst>
          </p:cNvPr>
          <p:cNvSpPr/>
          <p:nvPr/>
        </p:nvSpPr>
        <p:spPr>
          <a:xfrm>
            <a:off x="102741" y="2804845"/>
            <a:ext cx="2455523" cy="1089061"/>
          </a:xfrm>
          <a:prstGeom prst="upArrow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BRH-Info à la loupe #2 – Impact de </a:t>
            </a:r>
            <a:r>
              <a:rPr lang="en-US" sz="1600" b="1" dirty="0" err="1">
                <a:latin typeface="Calibri" panose="020F0502020204030204" pitchFamily="34" charset="0"/>
                <a:ea typeface="Calibri" panose="020F0502020204030204" pitchFamily="34" charset="0"/>
                <a:cs typeface="Calibri" panose="020F0502020204030204" pitchFamily="34" charset="0"/>
              </a:rPr>
              <a:t>l’insécurité</a:t>
            </a:r>
            <a:r>
              <a:rPr lang="en-US" sz="1600" b="1" dirty="0">
                <a:latin typeface="Calibri" panose="020F0502020204030204" pitchFamily="34" charset="0"/>
                <a:ea typeface="Calibri" panose="020F0502020204030204" pitchFamily="34" charset="0"/>
                <a:cs typeface="Calibri" panose="020F0502020204030204" pitchFamily="34" charset="0"/>
              </a:rPr>
              <a:t> sur le </a:t>
            </a:r>
            <a:r>
              <a:rPr lang="en-US" sz="1600" b="1" dirty="0" err="1">
                <a:latin typeface="Calibri" panose="020F0502020204030204" pitchFamily="34" charset="0"/>
                <a:ea typeface="Calibri" panose="020F0502020204030204" pitchFamily="34" charset="0"/>
                <a:cs typeface="Calibri" panose="020F0502020204030204" pitchFamily="34" charset="0"/>
              </a:rPr>
              <a:t>secteur</a:t>
            </a:r>
            <a:r>
              <a:rPr lang="en-US" sz="1600" b="1" dirty="0">
                <a:latin typeface="Calibri" panose="020F0502020204030204" pitchFamily="34" charset="0"/>
                <a:ea typeface="Calibri" panose="020F0502020204030204" pitchFamily="34" charset="0"/>
                <a:cs typeface="Calibri" panose="020F0502020204030204" pitchFamily="34" charset="0"/>
              </a:rPr>
              <a:t> financier</a:t>
            </a:r>
          </a:p>
        </p:txBody>
      </p:sp>
      <p:sp>
        <p:nvSpPr>
          <p:cNvPr id="8" name="Callout: Left Arrow 7">
            <a:extLst>
              <a:ext uri="{FF2B5EF4-FFF2-40B4-BE49-F238E27FC236}">
                <a16:creationId xmlns:a16="http://schemas.microsoft.com/office/drawing/2014/main" id="{315C6643-3041-F353-8F6F-5F340AFD4D7B}"/>
              </a:ext>
            </a:extLst>
          </p:cNvPr>
          <p:cNvSpPr/>
          <p:nvPr/>
        </p:nvSpPr>
        <p:spPr>
          <a:xfrm>
            <a:off x="6731200" y="232137"/>
            <a:ext cx="1690027" cy="1763633"/>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Note sur le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crédit</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bancaire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Octobre</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2022-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septembre</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2023</a:t>
            </a:r>
          </a:p>
        </p:txBody>
      </p:sp>
      <p:sp>
        <p:nvSpPr>
          <p:cNvPr id="9" name="Rectangle: Folded Corner 8">
            <a:extLst>
              <a:ext uri="{FF2B5EF4-FFF2-40B4-BE49-F238E27FC236}">
                <a16:creationId xmlns:a16="http://schemas.microsoft.com/office/drawing/2014/main" id="{F06B29CB-9397-BD4E-99D0-684719BA9E70}"/>
              </a:ext>
            </a:extLst>
          </p:cNvPr>
          <p:cNvSpPr/>
          <p:nvPr/>
        </p:nvSpPr>
        <p:spPr>
          <a:xfrm>
            <a:off x="995978" y="256328"/>
            <a:ext cx="2629612" cy="829098"/>
          </a:xfrm>
          <a:prstGeom prst="foldedCorne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000" b="1" dirty="0" err="1">
                <a:latin typeface="Calibri" panose="020F0502020204030204" pitchFamily="34" charset="0"/>
                <a:ea typeface="Calibri" panose="020F0502020204030204" pitchFamily="34" charset="0"/>
                <a:cs typeface="Calibri" panose="020F0502020204030204" pitchFamily="34" charset="0"/>
              </a:rPr>
              <a:t>Quelques</a:t>
            </a:r>
            <a:r>
              <a:rPr lang="en-US" sz="2000" b="1" dirty="0">
                <a:latin typeface="Calibri" panose="020F0502020204030204" pitchFamily="34" charset="0"/>
                <a:ea typeface="Calibri" panose="020F0502020204030204" pitchFamily="34" charset="0"/>
                <a:cs typeface="Calibri" panose="020F0502020204030204" pitchFamily="34" charset="0"/>
              </a:rPr>
              <a:t> publications </a:t>
            </a:r>
            <a:r>
              <a:rPr lang="en-US" sz="2000" b="1" dirty="0" err="1">
                <a:latin typeface="Calibri" panose="020F0502020204030204" pitchFamily="34" charset="0"/>
                <a:ea typeface="Calibri" panose="020F0502020204030204" pitchFamily="34" charset="0"/>
                <a:cs typeface="Calibri" panose="020F0502020204030204" pitchFamily="34" charset="0"/>
              </a:rPr>
              <a:t>mentionnées</a:t>
            </a:r>
            <a:r>
              <a:rPr lang="en-US" sz="2000" b="1" dirty="0">
                <a:latin typeface="Calibri" panose="020F0502020204030204" pitchFamily="34" charset="0"/>
                <a:ea typeface="Calibri" panose="020F0502020204030204" pitchFamily="34" charset="0"/>
                <a:cs typeface="Calibri" panose="020F0502020204030204" pitchFamily="34" charset="0"/>
              </a:rPr>
              <a:t>…</a:t>
            </a:r>
          </a:p>
        </p:txBody>
      </p:sp>
      <p:pic>
        <p:nvPicPr>
          <p:cNvPr id="10" name="Picture 9">
            <a:extLst>
              <a:ext uri="{FF2B5EF4-FFF2-40B4-BE49-F238E27FC236}">
                <a16:creationId xmlns:a16="http://schemas.microsoft.com/office/drawing/2014/main" id="{A811C9D7-81C0-4909-630C-045B613697DF}"/>
              </a:ext>
            </a:extLst>
          </p:cNvPr>
          <p:cNvPicPr>
            <a:picLocks noChangeAspect="1"/>
          </p:cNvPicPr>
          <p:nvPr/>
        </p:nvPicPr>
        <p:blipFill>
          <a:blip r:embed="rId7"/>
          <a:stretch>
            <a:fillRect/>
          </a:stretch>
        </p:blipFill>
        <p:spPr>
          <a:xfrm>
            <a:off x="3503961" y="3190158"/>
            <a:ext cx="1987046" cy="1987046"/>
          </a:xfrm>
          <a:prstGeom prst="rect">
            <a:avLst/>
          </a:prstGeom>
        </p:spPr>
      </p:pic>
      <p:sp>
        <p:nvSpPr>
          <p:cNvPr id="11" name="Callout: Down Arrow 10">
            <a:extLst>
              <a:ext uri="{FF2B5EF4-FFF2-40B4-BE49-F238E27FC236}">
                <a16:creationId xmlns:a16="http://schemas.microsoft.com/office/drawing/2014/main" id="{AED3FD5C-F841-F3C3-AA35-8680A45C882C}"/>
              </a:ext>
            </a:extLst>
          </p:cNvPr>
          <p:cNvSpPr/>
          <p:nvPr/>
        </p:nvSpPr>
        <p:spPr>
          <a:xfrm>
            <a:off x="3246868" y="2169882"/>
            <a:ext cx="2629612" cy="991023"/>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La </a:t>
            </a:r>
            <a:r>
              <a:rPr lang="en-US" sz="1600" b="1" dirty="0" err="1">
                <a:solidFill>
                  <a:schemeClr val="tx1"/>
                </a:solidFill>
                <a:latin typeface="Calibri" panose="020F0502020204030204" pitchFamily="34" charset="0"/>
                <a:ea typeface="Calibri" panose="020F0502020204030204" pitchFamily="34" charset="0"/>
                <a:cs typeface="Calibri" panose="020F0502020204030204" pitchFamily="34" charset="0"/>
              </a:rPr>
              <a:t>circulaire</a:t>
            </a: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 113</a:t>
            </a:r>
          </a:p>
        </p:txBody>
      </p:sp>
    </p:spTree>
    <p:extLst>
      <p:ext uri="{BB962C8B-B14F-4D97-AF65-F5344CB8AC3E}">
        <p14:creationId xmlns:p14="http://schemas.microsoft.com/office/powerpoint/2010/main" val="3039264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grpSp>
        <p:nvGrpSpPr>
          <p:cNvPr id="527" name="Google Shape;527;p35"/>
          <p:cNvGrpSpPr/>
          <p:nvPr/>
        </p:nvGrpSpPr>
        <p:grpSpPr>
          <a:xfrm>
            <a:off x="3979500" y="7000"/>
            <a:ext cx="5164500" cy="5143500"/>
            <a:chOff x="3979500" y="7000"/>
            <a:chExt cx="5164500" cy="5143500"/>
          </a:xfrm>
        </p:grpSpPr>
        <p:sp>
          <p:nvSpPr>
            <p:cNvPr id="528" name="Google Shape;528;p35"/>
            <p:cNvSpPr/>
            <p:nvPr/>
          </p:nvSpPr>
          <p:spPr>
            <a:xfrm flipH="1">
              <a:off x="3979500" y="7000"/>
              <a:ext cx="5164500" cy="51435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rot="-2699590">
              <a:off x="4521184" y="3647078"/>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rot="-2699590">
              <a:off x="7184489" y="2245051"/>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rot="-2699590">
              <a:off x="6716516" y="1166805"/>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rot="-2699590">
              <a:off x="5940285" y="3571560"/>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a:off x="6777914" y="2891181"/>
              <a:ext cx="1596600" cy="15966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4" name="Google Shape;534;p35"/>
          <p:cNvSpPr txBox="1">
            <a:spLocks noGrp="1"/>
          </p:cNvSpPr>
          <p:nvPr>
            <p:ph type="title"/>
          </p:nvPr>
        </p:nvSpPr>
        <p:spPr>
          <a:xfrm>
            <a:off x="577942" y="1579565"/>
            <a:ext cx="4296576" cy="148608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rgbClr val="002060"/>
                </a:solidFill>
                <a:latin typeface="Archivo"/>
                <a:ea typeface="Archivo"/>
                <a:cs typeface="Archivo"/>
                <a:sym typeface="Archivo"/>
              </a:rPr>
              <a:t>Questions</a:t>
            </a:r>
            <a:endParaRPr b="1" dirty="0">
              <a:solidFill>
                <a:srgbClr val="002060"/>
              </a:solidFill>
              <a:latin typeface="Archivo"/>
              <a:ea typeface="Archivo"/>
              <a:cs typeface="Archivo"/>
              <a:sym typeface="Archivo"/>
            </a:endParaRPr>
          </a:p>
        </p:txBody>
      </p:sp>
      <p:grpSp>
        <p:nvGrpSpPr>
          <p:cNvPr id="538" name="Google Shape;538;p35"/>
          <p:cNvGrpSpPr/>
          <p:nvPr/>
        </p:nvGrpSpPr>
        <p:grpSpPr>
          <a:xfrm>
            <a:off x="5405445" y="1044251"/>
            <a:ext cx="3160612" cy="3291131"/>
            <a:chOff x="5405445" y="1044251"/>
            <a:chExt cx="3160612" cy="3291131"/>
          </a:xfrm>
        </p:grpSpPr>
        <p:sp>
          <p:nvSpPr>
            <p:cNvPr id="539" name="Google Shape;539;p35"/>
            <p:cNvSpPr/>
            <p:nvPr/>
          </p:nvSpPr>
          <p:spPr>
            <a:xfrm rot="-2700000">
              <a:off x="7675121" y="1379613"/>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rot="-2700000">
              <a:off x="5300209" y="3885044"/>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hlinkClick r:id="rId3"/>
            <a:extLst>
              <a:ext uri="{FF2B5EF4-FFF2-40B4-BE49-F238E27FC236}">
                <a16:creationId xmlns:a16="http://schemas.microsoft.com/office/drawing/2014/main" id="{A0480FEF-CB98-4C6D-3D77-DAE873BA55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2084"/>
            <a:ext cx="993460" cy="483848"/>
          </a:xfrm>
          <a:prstGeom prst="rect">
            <a:avLst/>
          </a:prstGeom>
          <a:noFill/>
          <a:ln>
            <a:noFill/>
          </a:ln>
        </p:spPr>
      </p:pic>
      <p:pic>
        <p:nvPicPr>
          <p:cNvPr id="3074" name="Picture 2" descr="Question Mark Icon Stock Photos, Pictures &amp; Royalty-Free Images">
            <a:extLst>
              <a:ext uri="{FF2B5EF4-FFF2-40B4-BE49-F238E27FC236}">
                <a16:creationId xmlns:a16="http://schemas.microsoft.com/office/drawing/2014/main" id="{81238539-7E17-85BC-3DBB-C720EC1E417C}"/>
              </a:ext>
            </a:extLst>
          </p:cNvPr>
          <p:cNvPicPr>
            <a:picLocks noGrp="1" noChangeAspect="1" noChangeArrowheads="1"/>
          </p:cNvPicPr>
          <p:nvPr>
            <p:ph type="pic" idx="3"/>
          </p:nvPr>
        </p:nvPicPr>
        <p:blipFill>
          <a:blip r:embed="rId5">
            <a:extLst>
              <a:ext uri="{28A0092B-C50C-407E-A947-70E740481C1C}">
                <a14:useLocalDpi xmlns:a14="http://schemas.microsoft.com/office/drawing/2010/main" val="0"/>
              </a:ext>
            </a:extLst>
          </a:blip>
          <a:srcRect t="26" b="26"/>
          <a:stretch>
            <a:fillRect/>
          </a:stretch>
        </p:blipFill>
        <p:spPr bwMode="auto">
          <a:xfrm>
            <a:off x="5330297" y="1012958"/>
            <a:ext cx="3033300" cy="3033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176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grpSp>
        <p:nvGrpSpPr>
          <p:cNvPr id="527" name="Google Shape;527;p35"/>
          <p:cNvGrpSpPr/>
          <p:nvPr/>
        </p:nvGrpSpPr>
        <p:grpSpPr>
          <a:xfrm>
            <a:off x="3979500" y="7000"/>
            <a:ext cx="5164500" cy="5143500"/>
            <a:chOff x="3979500" y="7000"/>
            <a:chExt cx="5164500" cy="5143500"/>
          </a:xfrm>
        </p:grpSpPr>
        <p:sp>
          <p:nvSpPr>
            <p:cNvPr id="528" name="Google Shape;528;p35"/>
            <p:cNvSpPr/>
            <p:nvPr/>
          </p:nvSpPr>
          <p:spPr>
            <a:xfrm flipH="1">
              <a:off x="3979500" y="7000"/>
              <a:ext cx="5164500" cy="51435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rot="-2699590">
              <a:off x="4521184" y="3647078"/>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rot="-2699590">
              <a:off x="7184489" y="2245051"/>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rot="-2699590">
              <a:off x="6716516" y="1166805"/>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rot="-2699590">
              <a:off x="5940285" y="3571560"/>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a:off x="6777914" y="2891181"/>
              <a:ext cx="1596600" cy="15966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4" name="Google Shape;534;p35"/>
          <p:cNvSpPr txBox="1">
            <a:spLocks noGrp="1"/>
          </p:cNvSpPr>
          <p:nvPr>
            <p:ph type="title"/>
          </p:nvPr>
        </p:nvSpPr>
        <p:spPr>
          <a:xfrm>
            <a:off x="733575" y="1967892"/>
            <a:ext cx="3932700" cy="1366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effectLst>
                  <a:outerShdw blurRad="38100" dist="38100" dir="2700000" algn="tl">
                    <a:srgbClr val="000000">
                      <a:alpha val="43137"/>
                    </a:srgbClr>
                  </a:outerShdw>
                </a:effectLst>
              </a:rPr>
              <a:t>MISE EN CONTEXTE </a:t>
            </a:r>
            <a:endParaRPr b="1" dirty="0">
              <a:effectLst>
                <a:outerShdw blurRad="38100" dist="38100" dir="2700000" algn="tl">
                  <a:srgbClr val="000000">
                    <a:alpha val="43137"/>
                  </a:srgbClr>
                </a:outerShdw>
              </a:effectLst>
              <a:latin typeface="Archivo"/>
              <a:ea typeface="Archivo"/>
              <a:cs typeface="Archivo"/>
              <a:sym typeface="Archivo"/>
            </a:endParaRPr>
          </a:p>
        </p:txBody>
      </p:sp>
      <p:grpSp>
        <p:nvGrpSpPr>
          <p:cNvPr id="538" name="Google Shape;538;p35"/>
          <p:cNvGrpSpPr/>
          <p:nvPr/>
        </p:nvGrpSpPr>
        <p:grpSpPr>
          <a:xfrm>
            <a:off x="5405445" y="1044251"/>
            <a:ext cx="3160612" cy="3291131"/>
            <a:chOff x="5405445" y="1044251"/>
            <a:chExt cx="3160612" cy="3291131"/>
          </a:xfrm>
        </p:grpSpPr>
        <p:sp>
          <p:nvSpPr>
            <p:cNvPr id="539" name="Google Shape;539;p35"/>
            <p:cNvSpPr/>
            <p:nvPr/>
          </p:nvSpPr>
          <p:spPr>
            <a:xfrm rot="-2700000">
              <a:off x="7675121" y="1379613"/>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rot="-2700000">
              <a:off x="5300209" y="3885044"/>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hlinkClick r:id="rId3"/>
            <a:extLst>
              <a:ext uri="{FF2B5EF4-FFF2-40B4-BE49-F238E27FC236}">
                <a16:creationId xmlns:a16="http://schemas.microsoft.com/office/drawing/2014/main" id="{A0480FEF-CB98-4C6D-3D77-DAE873BA55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2084"/>
            <a:ext cx="993460" cy="483848"/>
          </a:xfrm>
          <a:prstGeom prst="rect">
            <a:avLst/>
          </a:prstGeom>
          <a:noFill/>
          <a:ln>
            <a:noFill/>
          </a:ln>
        </p:spPr>
      </p:pic>
      <p:sp>
        <p:nvSpPr>
          <p:cNvPr id="6" name="Picture Placeholder 5">
            <a:extLst>
              <a:ext uri="{FF2B5EF4-FFF2-40B4-BE49-F238E27FC236}">
                <a16:creationId xmlns:a16="http://schemas.microsoft.com/office/drawing/2014/main" id="{054CF58D-6E7B-8A17-2127-73D7103D84FD}"/>
              </a:ext>
            </a:extLst>
          </p:cNvPr>
          <p:cNvSpPr>
            <a:spLocks noGrp="1"/>
          </p:cNvSpPr>
          <p:nvPr>
            <p:ph type="pic" idx="3"/>
          </p:nvPr>
        </p:nvSpPr>
        <p:spPr/>
        <p:txBody>
          <a:bodyPr/>
          <a:lstStyle/>
          <a:p>
            <a:endParaRPr lang="en-US"/>
          </a:p>
        </p:txBody>
      </p:sp>
      <p:pic>
        <p:nvPicPr>
          <p:cNvPr id="7" name="Picture 14" descr="Context icon : 5 435 photos libres de droits et images de stock |  Shutterstock">
            <a:extLst>
              <a:ext uri="{FF2B5EF4-FFF2-40B4-BE49-F238E27FC236}">
                <a16:creationId xmlns:a16="http://schemas.microsoft.com/office/drawing/2014/main" id="{D9729C79-034F-8CAD-BB0B-3D5BDF6D43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405444" y="828909"/>
            <a:ext cx="3033300" cy="32666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4"/>
                                        </p:tgtEl>
                                        <p:attrNameLst>
                                          <p:attrName>style.visibility</p:attrName>
                                        </p:attrNameLst>
                                      </p:cBhvr>
                                      <p:to>
                                        <p:strVal val="visible"/>
                                      </p:to>
                                    </p:set>
                                    <p:animEffect transition="in" filter="barn(inVertical)">
                                      <p:cBhvr>
                                        <p:cTn id="7" dur="500"/>
                                        <p:tgtEl>
                                          <p:spTgt spid="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2AFC99B-38B6-11D6-5165-4700D01783A2}"/>
              </a:ext>
            </a:extLst>
          </p:cNvPr>
          <p:cNvSpPr>
            <a:spLocks noGrp="1"/>
          </p:cNvSpPr>
          <p:nvPr>
            <p:ph type="subTitle" idx="1"/>
          </p:nvPr>
        </p:nvSpPr>
        <p:spPr>
          <a:xfrm>
            <a:off x="622252" y="922394"/>
            <a:ext cx="4150759" cy="1957227"/>
          </a:xfrm>
          <a:solidFill>
            <a:srgbClr val="D3FFEB"/>
          </a:solidFill>
        </p:spPr>
        <p:txBody>
          <a:bodyPr/>
          <a:lstStyle/>
          <a:p>
            <a:pPr>
              <a:buFontTx/>
              <a:buChar char="-"/>
            </a:pPr>
            <a:r>
              <a:rPr lang="en-US" b="1" dirty="0">
                <a:solidFill>
                  <a:srgbClr val="002060"/>
                </a:solidFill>
              </a:rPr>
              <a:t>Pandémie;</a:t>
            </a:r>
          </a:p>
          <a:p>
            <a:pPr>
              <a:buFontTx/>
              <a:buChar char="-"/>
            </a:pPr>
            <a:r>
              <a:rPr lang="en-US" b="1" dirty="0">
                <a:solidFill>
                  <a:srgbClr val="002060"/>
                </a:solidFill>
              </a:rPr>
              <a:t>Conflit géopolitique;</a:t>
            </a:r>
          </a:p>
          <a:p>
            <a:pPr>
              <a:buFontTx/>
              <a:buChar char="-"/>
            </a:pPr>
            <a:r>
              <a:rPr lang="en-US" b="1" dirty="0">
                <a:solidFill>
                  <a:srgbClr val="002060"/>
                </a:solidFill>
              </a:rPr>
              <a:t>Tensions inflationnistes;</a:t>
            </a:r>
          </a:p>
          <a:p>
            <a:pPr>
              <a:buFontTx/>
              <a:buChar char="-"/>
            </a:pPr>
            <a:r>
              <a:rPr lang="en-US" b="1" dirty="0">
                <a:solidFill>
                  <a:srgbClr val="002060"/>
                </a:solidFill>
              </a:rPr>
              <a:t>Ralentissement de l’économie mondiale;</a:t>
            </a:r>
          </a:p>
          <a:p>
            <a:pPr>
              <a:buFontTx/>
              <a:buChar char="-"/>
            </a:pPr>
            <a:r>
              <a:rPr lang="en-US" b="1" dirty="0">
                <a:solidFill>
                  <a:srgbClr val="002060"/>
                </a:solidFill>
              </a:rPr>
              <a:t>Posture restrictive des banques centrales et impact sur les marchés financiers;</a:t>
            </a:r>
          </a:p>
        </p:txBody>
      </p:sp>
      <p:sp>
        <p:nvSpPr>
          <p:cNvPr id="6" name="Subtitle 5">
            <a:extLst>
              <a:ext uri="{FF2B5EF4-FFF2-40B4-BE49-F238E27FC236}">
                <a16:creationId xmlns:a16="http://schemas.microsoft.com/office/drawing/2014/main" id="{99E63C46-0E7C-69FD-6AD0-94373479D857}"/>
              </a:ext>
            </a:extLst>
          </p:cNvPr>
          <p:cNvSpPr>
            <a:spLocks noGrp="1"/>
          </p:cNvSpPr>
          <p:nvPr>
            <p:ph type="subTitle" idx="2"/>
          </p:nvPr>
        </p:nvSpPr>
        <p:spPr>
          <a:xfrm>
            <a:off x="4908378" y="2581358"/>
            <a:ext cx="3989403" cy="2080516"/>
          </a:xfrm>
          <a:solidFill>
            <a:schemeClr val="tx1">
              <a:lumMod val="10000"/>
              <a:lumOff val="90000"/>
            </a:schemeClr>
          </a:solidFill>
        </p:spPr>
        <p:txBody>
          <a:bodyPr/>
          <a:lstStyle/>
          <a:p>
            <a:pPr>
              <a:buFontTx/>
              <a:buChar char="-"/>
            </a:pPr>
            <a:r>
              <a:rPr lang="en-US" b="1" dirty="0" err="1">
                <a:solidFill>
                  <a:srgbClr val="002060"/>
                </a:solidFill>
              </a:rPr>
              <a:t>Épisodes</a:t>
            </a:r>
            <a:r>
              <a:rPr lang="en-US" b="1" dirty="0">
                <a:solidFill>
                  <a:srgbClr val="002060"/>
                </a:solidFill>
              </a:rPr>
              <a:t> de </a:t>
            </a:r>
            <a:r>
              <a:rPr lang="en-US" b="1" dirty="0" err="1">
                <a:solidFill>
                  <a:srgbClr val="002060"/>
                </a:solidFill>
              </a:rPr>
              <a:t>paralysie</a:t>
            </a:r>
            <a:r>
              <a:rPr lang="en-US" b="1" dirty="0">
                <a:solidFill>
                  <a:srgbClr val="002060"/>
                </a:solidFill>
              </a:rPr>
              <a:t> </a:t>
            </a:r>
            <a:r>
              <a:rPr lang="en-US" b="1" dirty="0" err="1">
                <a:solidFill>
                  <a:srgbClr val="002060"/>
                </a:solidFill>
              </a:rPr>
              <a:t>prolongée</a:t>
            </a:r>
            <a:r>
              <a:rPr lang="en-US" b="1" dirty="0">
                <a:solidFill>
                  <a:srgbClr val="002060"/>
                </a:solidFill>
              </a:rPr>
              <a:t> des </a:t>
            </a:r>
            <a:r>
              <a:rPr lang="en-US" b="1" dirty="0" err="1">
                <a:solidFill>
                  <a:srgbClr val="002060"/>
                </a:solidFill>
              </a:rPr>
              <a:t>activités</a:t>
            </a:r>
            <a:r>
              <a:rPr lang="en-US" b="1" dirty="0">
                <a:solidFill>
                  <a:srgbClr val="002060"/>
                </a:solidFill>
              </a:rPr>
              <a:t> (</a:t>
            </a:r>
            <a:r>
              <a:rPr lang="en-US" b="1" dirty="0" err="1">
                <a:solidFill>
                  <a:srgbClr val="002060"/>
                </a:solidFill>
              </a:rPr>
              <a:t>rareté</a:t>
            </a:r>
            <a:r>
              <a:rPr lang="en-US" b="1" dirty="0">
                <a:solidFill>
                  <a:srgbClr val="002060"/>
                </a:solidFill>
              </a:rPr>
              <a:t> de </a:t>
            </a:r>
            <a:r>
              <a:rPr lang="en-US" b="1" dirty="0" err="1">
                <a:solidFill>
                  <a:srgbClr val="002060"/>
                </a:solidFill>
              </a:rPr>
              <a:t>produits</a:t>
            </a:r>
            <a:r>
              <a:rPr lang="en-US" b="1" dirty="0">
                <a:solidFill>
                  <a:srgbClr val="002060"/>
                </a:solidFill>
              </a:rPr>
              <a:t> de base);</a:t>
            </a:r>
          </a:p>
          <a:p>
            <a:pPr>
              <a:buFontTx/>
              <a:buChar char="-"/>
            </a:pPr>
            <a:r>
              <a:rPr lang="en-US" b="1" dirty="0">
                <a:solidFill>
                  <a:srgbClr val="002060"/>
                </a:solidFill>
              </a:rPr>
              <a:t>Pandémie ;</a:t>
            </a:r>
          </a:p>
          <a:p>
            <a:pPr>
              <a:buFontTx/>
              <a:buChar char="-"/>
            </a:pPr>
            <a:r>
              <a:rPr lang="en-US" b="1" dirty="0">
                <a:solidFill>
                  <a:srgbClr val="002060"/>
                </a:solidFill>
              </a:rPr>
              <a:t>Rupture des circuits; </a:t>
            </a:r>
            <a:r>
              <a:rPr lang="en-US" b="1" dirty="0" err="1">
                <a:solidFill>
                  <a:srgbClr val="002060"/>
                </a:solidFill>
              </a:rPr>
              <a:t>d’approvisionnement</a:t>
            </a:r>
            <a:r>
              <a:rPr lang="en-US" b="1" dirty="0">
                <a:solidFill>
                  <a:srgbClr val="002060"/>
                </a:solidFill>
              </a:rPr>
              <a:t> entre le Grand Sud et </a:t>
            </a:r>
            <a:r>
              <a:rPr lang="en-US" b="1" dirty="0" err="1">
                <a:solidFill>
                  <a:srgbClr val="002060"/>
                </a:solidFill>
              </a:rPr>
              <a:t>l’Ouest</a:t>
            </a:r>
            <a:r>
              <a:rPr lang="en-US" b="1" dirty="0">
                <a:solidFill>
                  <a:srgbClr val="002060"/>
                </a:solidFill>
              </a:rPr>
              <a:t>; </a:t>
            </a:r>
          </a:p>
          <a:p>
            <a:pPr>
              <a:buFontTx/>
              <a:buChar char="-"/>
            </a:pPr>
            <a:r>
              <a:rPr lang="en-US" b="1" dirty="0" err="1">
                <a:solidFill>
                  <a:srgbClr val="002060"/>
                </a:solidFill>
              </a:rPr>
              <a:t>Dégradation</a:t>
            </a:r>
            <a:r>
              <a:rPr lang="en-US" b="1" dirty="0">
                <a:solidFill>
                  <a:srgbClr val="002060"/>
                </a:solidFill>
              </a:rPr>
              <a:t> des conditions de </a:t>
            </a:r>
            <a:r>
              <a:rPr lang="en-US" b="1" dirty="0" err="1">
                <a:solidFill>
                  <a:srgbClr val="002060"/>
                </a:solidFill>
              </a:rPr>
              <a:t>sécurité</a:t>
            </a:r>
            <a:r>
              <a:rPr lang="en-US" b="1" dirty="0">
                <a:solidFill>
                  <a:srgbClr val="002060"/>
                </a:solidFill>
              </a:rPr>
              <a:t>;</a:t>
            </a:r>
          </a:p>
          <a:p>
            <a:pPr>
              <a:buFontTx/>
              <a:buChar char="-"/>
            </a:pPr>
            <a:endParaRPr lang="en-US" b="1" dirty="0">
              <a:solidFill>
                <a:srgbClr val="002060"/>
              </a:solidFill>
            </a:endParaRPr>
          </a:p>
        </p:txBody>
      </p:sp>
      <p:sp>
        <p:nvSpPr>
          <p:cNvPr id="2" name="Title 1">
            <a:extLst>
              <a:ext uri="{FF2B5EF4-FFF2-40B4-BE49-F238E27FC236}">
                <a16:creationId xmlns:a16="http://schemas.microsoft.com/office/drawing/2014/main" id="{143E6511-9231-3C89-2472-C9621DFB74C2}"/>
              </a:ext>
            </a:extLst>
          </p:cNvPr>
          <p:cNvSpPr>
            <a:spLocks noGrp="1"/>
          </p:cNvSpPr>
          <p:nvPr>
            <p:ph type="title"/>
          </p:nvPr>
        </p:nvSpPr>
        <p:spPr>
          <a:xfrm>
            <a:off x="846047" y="133619"/>
            <a:ext cx="7065704" cy="572700"/>
          </a:xfrm>
        </p:spPr>
        <p:txBody>
          <a:bodyPr/>
          <a:lstStyle/>
          <a:p>
            <a:r>
              <a:rPr lang="en-US" sz="26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CONTEXTE NATIONAL ET INTERNATIONAL</a:t>
            </a:r>
          </a:p>
        </p:txBody>
      </p:sp>
      <p:pic>
        <p:nvPicPr>
          <p:cNvPr id="3" name="Picture 2">
            <a:extLst>
              <a:ext uri="{FF2B5EF4-FFF2-40B4-BE49-F238E27FC236}">
                <a16:creationId xmlns:a16="http://schemas.microsoft.com/office/drawing/2014/main" id="{35F12387-35D9-71E6-BBA1-DBCD5BABE82D}"/>
              </a:ext>
            </a:extLst>
          </p:cNvPr>
          <p:cNvPicPr>
            <a:picLocks noChangeAspect="1"/>
          </p:cNvPicPr>
          <p:nvPr/>
        </p:nvPicPr>
        <p:blipFill>
          <a:blip r:embed="rId2"/>
          <a:stretch>
            <a:fillRect/>
          </a:stretch>
        </p:blipFill>
        <p:spPr>
          <a:xfrm>
            <a:off x="57938" y="4661874"/>
            <a:ext cx="993734" cy="481626"/>
          </a:xfrm>
          <a:prstGeom prst="rect">
            <a:avLst/>
          </a:prstGeom>
        </p:spPr>
      </p:pic>
      <p:pic>
        <p:nvPicPr>
          <p:cNvPr id="1026" name="Picture 2" descr="Haiti Political Map Stock Illustration - Download Image Now - Haiti, Map,  Port-au-Prince - iStock">
            <a:extLst>
              <a:ext uri="{FF2B5EF4-FFF2-40B4-BE49-F238E27FC236}">
                <a16:creationId xmlns:a16="http://schemas.microsoft.com/office/drawing/2014/main" id="{6198CB3F-4087-EA51-F6E8-0DAD1D770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643" y="843476"/>
            <a:ext cx="1832492" cy="14193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Globe | U.S. Geological Survey">
            <a:extLst>
              <a:ext uri="{FF2B5EF4-FFF2-40B4-BE49-F238E27FC236}">
                <a16:creationId xmlns:a16="http://schemas.microsoft.com/office/drawing/2014/main" id="{58F02F44-664B-C411-574A-A46BCEBEF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9532" y="2987261"/>
            <a:ext cx="1566973" cy="15669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864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
                                            <p:bg/>
                                          </p:spTgt>
                                        </p:tgtEl>
                                        <p:attrNameLst>
                                          <p:attrName>style.visibility</p:attrName>
                                        </p:attrNameLst>
                                      </p:cBhvr>
                                      <p:to>
                                        <p:strVal val="visible"/>
                                      </p:to>
                                    </p:set>
                                    <p:animEffect transition="in" filter="wipe(down)">
                                      <p:cBhvr>
                                        <p:cTn id="38" dur="500"/>
                                        <p:tgtEl>
                                          <p:spTgt spid="6">
                                            <p:bg/>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wipe(down)">
                                      <p:cBhvr>
                                        <p:cTn id="43" dur="500"/>
                                        <p:tgtEl>
                                          <p:spTgt spid="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wipe(down)">
                                      <p:cBhvr>
                                        <p:cTn id="48" dur="500"/>
                                        <p:tgtEl>
                                          <p:spTgt spid="6">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Effect transition="in" filter="wipe(down)">
                                      <p:cBhvr>
                                        <p:cTn id="53" dur="500"/>
                                        <p:tgtEl>
                                          <p:spTgt spid="6">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6">
                                            <p:txEl>
                                              <p:pRg st="3" end="3"/>
                                            </p:txEl>
                                          </p:spTgt>
                                        </p:tgtEl>
                                        <p:attrNameLst>
                                          <p:attrName>style.visibility</p:attrName>
                                        </p:attrNameLst>
                                      </p:cBhvr>
                                      <p:to>
                                        <p:strVal val="visible"/>
                                      </p:to>
                                    </p:set>
                                    <p:animEffect transition="in" filter="wipe(down)">
                                      <p:cBhvr>
                                        <p:cTn id="5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pic>
        <p:nvPicPr>
          <p:cNvPr id="5128" name="Picture 8" descr="Panneau Ouvert Fermé à Commander pour ...">
            <a:extLst>
              <a:ext uri="{FF2B5EF4-FFF2-40B4-BE49-F238E27FC236}">
                <a16:creationId xmlns:a16="http://schemas.microsoft.com/office/drawing/2014/main" id="{84D1B28F-261A-056E-3928-BD2C46530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4" y="878305"/>
            <a:ext cx="823124" cy="54775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Emmanuel Macron a-t-il vraiment fait reculer le chômage ?">
            <a:extLst>
              <a:ext uri="{FF2B5EF4-FFF2-40B4-BE49-F238E27FC236}">
                <a16:creationId xmlns:a16="http://schemas.microsoft.com/office/drawing/2014/main" id="{531B564F-76C5-B747-19E7-9B9FD64AC8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24" y="1925580"/>
            <a:ext cx="769013" cy="4351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29" name="Google Shape;929;p49"/>
          <p:cNvSpPr/>
          <p:nvPr/>
        </p:nvSpPr>
        <p:spPr>
          <a:xfrm rot="-2700000">
            <a:off x="7653984" y="1739087"/>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49"/>
          <p:cNvGrpSpPr/>
          <p:nvPr/>
        </p:nvGrpSpPr>
        <p:grpSpPr>
          <a:xfrm>
            <a:off x="6537718" y="2245280"/>
            <a:ext cx="65523" cy="611652"/>
            <a:chOff x="5186401" y="494525"/>
            <a:chExt cx="1834973" cy="3724678"/>
          </a:xfrm>
        </p:grpSpPr>
        <p:sp>
          <p:nvSpPr>
            <p:cNvPr id="946" name="Google Shape;946;p49"/>
            <p:cNvSpPr/>
            <p:nvPr/>
          </p:nvSpPr>
          <p:spPr>
            <a:xfrm>
              <a:off x="5186401" y="494525"/>
              <a:ext cx="1834973" cy="3724678"/>
            </a:xfrm>
            <a:custGeom>
              <a:avLst/>
              <a:gdLst/>
              <a:ahLst/>
              <a:cxnLst/>
              <a:rect l="l" t="t" r="r" b="b"/>
              <a:pathLst>
                <a:path w="93205" h="189190" extrusionOk="0">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9"/>
            <p:cNvSpPr/>
            <p:nvPr/>
          </p:nvSpPr>
          <p:spPr>
            <a:xfrm>
              <a:off x="5890455" y="3969678"/>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506;p33">
            <a:extLst>
              <a:ext uri="{FF2B5EF4-FFF2-40B4-BE49-F238E27FC236}">
                <a16:creationId xmlns:a16="http://schemas.microsoft.com/office/drawing/2014/main" id="{057D53E1-302A-BBA8-FD13-DDE7393670EE}"/>
              </a:ext>
            </a:extLst>
          </p:cNvPr>
          <p:cNvSpPr txBox="1">
            <a:spLocks/>
          </p:cNvSpPr>
          <p:nvPr/>
        </p:nvSpPr>
        <p:spPr>
          <a:xfrm>
            <a:off x="0" y="202613"/>
            <a:ext cx="8480307" cy="629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rchivo Black"/>
              <a:buNone/>
              <a:defRPr sz="32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3200"/>
              <a:buFont typeface="Archivo Black"/>
              <a:buNone/>
              <a:defRPr sz="3200" b="0" i="0" u="none" strike="noStrike" cap="none">
                <a:solidFill>
                  <a:schemeClr val="dk1"/>
                </a:solidFill>
                <a:latin typeface="Archivo Black"/>
                <a:ea typeface="Archivo Black"/>
                <a:cs typeface="Archivo Black"/>
                <a:sym typeface="Archivo Black"/>
              </a:defRPr>
            </a:lvl2pPr>
            <a:lvl3pPr marR="0" lvl="2" algn="l" rtl="0">
              <a:lnSpc>
                <a:spcPct val="100000"/>
              </a:lnSpc>
              <a:spcBef>
                <a:spcPts val="0"/>
              </a:spcBef>
              <a:spcAft>
                <a:spcPts val="0"/>
              </a:spcAft>
              <a:buClr>
                <a:schemeClr val="dk1"/>
              </a:buClr>
              <a:buSzPts val="3200"/>
              <a:buFont typeface="Archivo Black"/>
              <a:buNone/>
              <a:defRPr sz="3200" b="0" i="0" u="none" strike="noStrike" cap="none">
                <a:solidFill>
                  <a:schemeClr val="dk1"/>
                </a:solidFill>
                <a:latin typeface="Archivo Black"/>
                <a:ea typeface="Archivo Black"/>
                <a:cs typeface="Archivo Black"/>
                <a:sym typeface="Archivo Black"/>
              </a:defRPr>
            </a:lvl3pPr>
            <a:lvl4pPr marR="0" lvl="3" algn="l" rtl="0">
              <a:lnSpc>
                <a:spcPct val="100000"/>
              </a:lnSpc>
              <a:spcBef>
                <a:spcPts val="0"/>
              </a:spcBef>
              <a:spcAft>
                <a:spcPts val="0"/>
              </a:spcAft>
              <a:buClr>
                <a:schemeClr val="dk1"/>
              </a:buClr>
              <a:buSzPts val="3200"/>
              <a:buFont typeface="Archivo Black"/>
              <a:buNone/>
              <a:defRPr sz="3200" b="0" i="0" u="none" strike="noStrike" cap="none">
                <a:solidFill>
                  <a:schemeClr val="dk1"/>
                </a:solidFill>
                <a:latin typeface="Archivo Black"/>
                <a:ea typeface="Archivo Black"/>
                <a:cs typeface="Archivo Black"/>
                <a:sym typeface="Archivo Black"/>
              </a:defRPr>
            </a:lvl4pPr>
            <a:lvl5pPr marR="0" lvl="4" algn="l" rtl="0">
              <a:lnSpc>
                <a:spcPct val="100000"/>
              </a:lnSpc>
              <a:spcBef>
                <a:spcPts val="0"/>
              </a:spcBef>
              <a:spcAft>
                <a:spcPts val="0"/>
              </a:spcAft>
              <a:buClr>
                <a:schemeClr val="dk1"/>
              </a:buClr>
              <a:buSzPts val="3200"/>
              <a:buFont typeface="Archivo Black"/>
              <a:buNone/>
              <a:defRPr sz="3200" b="0" i="0" u="none" strike="noStrike" cap="none">
                <a:solidFill>
                  <a:schemeClr val="dk1"/>
                </a:solidFill>
                <a:latin typeface="Archivo Black"/>
                <a:ea typeface="Archivo Black"/>
                <a:cs typeface="Archivo Black"/>
                <a:sym typeface="Archivo Black"/>
              </a:defRPr>
            </a:lvl5pPr>
            <a:lvl6pPr marR="0" lvl="5" algn="l" rtl="0">
              <a:lnSpc>
                <a:spcPct val="100000"/>
              </a:lnSpc>
              <a:spcBef>
                <a:spcPts val="0"/>
              </a:spcBef>
              <a:spcAft>
                <a:spcPts val="0"/>
              </a:spcAft>
              <a:buClr>
                <a:schemeClr val="dk1"/>
              </a:buClr>
              <a:buSzPts val="3200"/>
              <a:buFont typeface="Archivo Black"/>
              <a:buNone/>
              <a:defRPr sz="3200" b="0" i="0" u="none" strike="noStrike" cap="none">
                <a:solidFill>
                  <a:schemeClr val="dk1"/>
                </a:solidFill>
                <a:latin typeface="Archivo Black"/>
                <a:ea typeface="Archivo Black"/>
                <a:cs typeface="Archivo Black"/>
                <a:sym typeface="Archivo Black"/>
              </a:defRPr>
            </a:lvl6pPr>
            <a:lvl7pPr marR="0" lvl="6" algn="l" rtl="0">
              <a:lnSpc>
                <a:spcPct val="100000"/>
              </a:lnSpc>
              <a:spcBef>
                <a:spcPts val="0"/>
              </a:spcBef>
              <a:spcAft>
                <a:spcPts val="0"/>
              </a:spcAft>
              <a:buClr>
                <a:schemeClr val="dk1"/>
              </a:buClr>
              <a:buSzPts val="3200"/>
              <a:buFont typeface="Archivo Black"/>
              <a:buNone/>
              <a:defRPr sz="3200" b="0" i="0" u="none" strike="noStrike" cap="none">
                <a:solidFill>
                  <a:schemeClr val="dk1"/>
                </a:solidFill>
                <a:latin typeface="Archivo Black"/>
                <a:ea typeface="Archivo Black"/>
                <a:cs typeface="Archivo Black"/>
                <a:sym typeface="Archivo Black"/>
              </a:defRPr>
            </a:lvl7pPr>
            <a:lvl8pPr marR="0" lvl="7" algn="l" rtl="0">
              <a:lnSpc>
                <a:spcPct val="100000"/>
              </a:lnSpc>
              <a:spcBef>
                <a:spcPts val="0"/>
              </a:spcBef>
              <a:spcAft>
                <a:spcPts val="0"/>
              </a:spcAft>
              <a:buClr>
                <a:schemeClr val="dk1"/>
              </a:buClr>
              <a:buSzPts val="3200"/>
              <a:buFont typeface="Archivo Black"/>
              <a:buNone/>
              <a:defRPr sz="3200" b="0" i="0" u="none" strike="noStrike" cap="none">
                <a:solidFill>
                  <a:schemeClr val="dk1"/>
                </a:solidFill>
                <a:latin typeface="Archivo Black"/>
                <a:ea typeface="Archivo Black"/>
                <a:cs typeface="Archivo Black"/>
                <a:sym typeface="Archivo Black"/>
              </a:defRPr>
            </a:lvl8pPr>
            <a:lvl9pPr marR="0" lvl="8" algn="l" rtl="0">
              <a:lnSpc>
                <a:spcPct val="100000"/>
              </a:lnSpc>
              <a:spcBef>
                <a:spcPts val="0"/>
              </a:spcBef>
              <a:spcAft>
                <a:spcPts val="0"/>
              </a:spcAft>
              <a:buClr>
                <a:schemeClr val="dk1"/>
              </a:buClr>
              <a:buSzPts val="3200"/>
              <a:buFont typeface="Archivo Black"/>
              <a:buNone/>
              <a:defRPr sz="3200" b="0" i="0" u="none" strike="noStrike" cap="none">
                <a:solidFill>
                  <a:schemeClr val="dk1"/>
                </a:solidFill>
                <a:latin typeface="Archivo Black"/>
                <a:ea typeface="Archivo Black"/>
                <a:cs typeface="Archivo Black"/>
                <a:sym typeface="Archivo Black"/>
              </a:defRPr>
            </a:lvl9pPr>
          </a:lstStyle>
          <a:p>
            <a:pPr algn="ctr"/>
            <a:r>
              <a:rPr lang="fr-FR" sz="28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DÉTÉRIORATION DU CLIMAT DES AFFAIRES </a:t>
            </a:r>
          </a:p>
        </p:txBody>
      </p:sp>
      <p:sp>
        <p:nvSpPr>
          <p:cNvPr id="7" name="Google Shape;720;p41">
            <a:extLst>
              <a:ext uri="{FF2B5EF4-FFF2-40B4-BE49-F238E27FC236}">
                <a16:creationId xmlns:a16="http://schemas.microsoft.com/office/drawing/2014/main" id="{B9EE4130-9361-2F67-3CFA-86E4571C3861}"/>
              </a:ext>
            </a:extLst>
          </p:cNvPr>
          <p:cNvSpPr txBox="1">
            <a:spLocks noGrp="1"/>
          </p:cNvSpPr>
          <p:nvPr>
            <p:ph type="subTitle" idx="4294967295"/>
          </p:nvPr>
        </p:nvSpPr>
        <p:spPr>
          <a:xfrm>
            <a:off x="254492" y="859050"/>
            <a:ext cx="4464050" cy="695325"/>
          </a:xfrm>
          <a:prstGeom prst="rect">
            <a:avLst/>
          </a:prstGeom>
        </p:spPr>
        <p:txBody>
          <a:bodyPr spcFirstLastPara="1" wrap="square" lIns="91425" tIns="91425" rIns="91425" bIns="91425" anchor="t" anchorCtr="0">
            <a:noAutofit/>
          </a:bodyPr>
          <a:lstStyle/>
          <a:p>
            <a:r>
              <a:rPr lang="en-US" b="1" dirty="0"/>
              <a:t>Fermeture de </a:t>
            </a:r>
            <a:r>
              <a:rPr lang="en-US" b="1" dirty="0" err="1"/>
              <a:t>nombreuses</a:t>
            </a:r>
            <a:r>
              <a:rPr lang="en-US" b="1" dirty="0"/>
              <a:t> </a:t>
            </a:r>
            <a:r>
              <a:rPr lang="en-US" b="1" dirty="0" err="1"/>
              <a:t>entreprises</a:t>
            </a:r>
            <a:r>
              <a:rPr lang="en-US" b="1" dirty="0"/>
              <a:t> </a:t>
            </a:r>
            <a:r>
              <a:rPr lang="en-US" b="1" dirty="0" err="1"/>
              <a:t>débitrices</a:t>
            </a:r>
            <a:r>
              <a:rPr lang="en-US" b="1" dirty="0"/>
              <a:t> du </a:t>
            </a:r>
            <a:r>
              <a:rPr lang="en-US" b="1" dirty="0" err="1"/>
              <a:t>secteur</a:t>
            </a:r>
            <a:r>
              <a:rPr lang="en-US" b="1" dirty="0"/>
              <a:t> bancaire (environ 35)</a:t>
            </a:r>
          </a:p>
        </p:txBody>
      </p:sp>
      <p:sp>
        <p:nvSpPr>
          <p:cNvPr id="8" name="Google Shape;720;p41">
            <a:extLst>
              <a:ext uri="{FF2B5EF4-FFF2-40B4-BE49-F238E27FC236}">
                <a16:creationId xmlns:a16="http://schemas.microsoft.com/office/drawing/2014/main" id="{66A20930-ACA8-0E0E-1359-95F7F51F66DD}"/>
              </a:ext>
            </a:extLst>
          </p:cNvPr>
          <p:cNvSpPr txBox="1">
            <a:spLocks/>
          </p:cNvSpPr>
          <p:nvPr/>
        </p:nvSpPr>
        <p:spPr>
          <a:xfrm>
            <a:off x="635335" y="1583568"/>
            <a:ext cx="4266628" cy="10015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1pPr>
            <a:lvl2pPr marL="914400" marR="0" lvl="1"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2pPr>
            <a:lvl3pPr marL="1371600" marR="0" lvl="2"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3pPr>
            <a:lvl4pPr marL="1828800" marR="0" lvl="3"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4pPr>
            <a:lvl5pPr marL="2286000" marR="0" lvl="4"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5pPr>
            <a:lvl6pPr marL="2743200" marR="0" lvl="5"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6pPr>
            <a:lvl7pPr marL="3200400" marR="0" lvl="6"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7pPr>
            <a:lvl8pPr marL="3657600" marR="0" lvl="7"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8pPr>
            <a:lvl9pPr marL="4114800" marR="0" lvl="8"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9pPr>
          </a:lstStyle>
          <a:p>
            <a:r>
              <a:rPr lang="fr-FR" b="1" dirty="0"/>
              <a:t>Dégradation du marché de l’emploi </a:t>
            </a:r>
          </a:p>
          <a:p>
            <a:r>
              <a:rPr lang="fr-FR" b="1" dirty="0"/>
              <a:t>(</a:t>
            </a:r>
            <a:r>
              <a:rPr lang="fr-FR" sz="1200" b="1" dirty="0"/>
              <a:t>secteur textile plus d’une douzaine entreprises </a:t>
            </a:r>
          </a:p>
          <a:p>
            <a:r>
              <a:rPr lang="fr-FR" sz="1200" b="1" dirty="0"/>
              <a:t>2022 à février 2024</a:t>
            </a:r>
            <a:r>
              <a:rPr lang="fr-FR" b="1" dirty="0"/>
              <a:t>)–secteur bancaire</a:t>
            </a:r>
          </a:p>
          <a:p>
            <a:r>
              <a:rPr lang="fr-FR" b="1" dirty="0"/>
              <a:t>avec plus de 700 départs à date;</a:t>
            </a:r>
          </a:p>
        </p:txBody>
      </p:sp>
      <p:sp>
        <p:nvSpPr>
          <p:cNvPr id="9" name="Google Shape;720;p41">
            <a:extLst>
              <a:ext uri="{FF2B5EF4-FFF2-40B4-BE49-F238E27FC236}">
                <a16:creationId xmlns:a16="http://schemas.microsoft.com/office/drawing/2014/main" id="{45828FDD-9BCE-8EE6-50B6-3E9F55DB0BB5}"/>
              </a:ext>
            </a:extLst>
          </p:cNvPr>
          <p:cNvSpPr txBox="1">
            <a:spLocks/>
          </p:cNvSpPr>
          <p:nvPr/>
        </p:nvSpPr>
        <p:spPr>
          <a:xfrm>
            <a:off x="518560" y="2650471"/>
            <a:ext cx="3955065" cy="10015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1pPr>
            <a:lvl2pPr marL="914400" marR="0" lvl="1"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2pPr>
            <a:lvl3pPr marL="1371600" marR="0" lvl="2"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3pPr>
            <a:lvl4pPr marL="1828800" marR="0" lvl="3"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4pPr>
            <a:lvl5pPr marL="2286000" marR="0" lvl="4"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5pPr>
            <a:lvl6pPr marL="2743200" marR="0" lvl="5"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6pPr>
            <a:lvl7pPr marL="3200400" marR="0" lvl="6"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7pPr>
            <a:lvl8pPr marL="3657600" marR="0" lvl="7"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8pPr>
            <a:lvl9pPr marL="4114800" marR="0" lvl="8"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9pPr>
          </a:lstStyle>
          <a:p>
            <a:r>
              <a:rPr lang="fr-FR" b="1" dirty="0"/>
              <a:t>Rupture des circuits d’échanges et de</a:t>
            </a:r>
          </a:p>
          <a:p>
            <a:r>
              <a:rPr lang="fr-FR" b="1" dirty="0"/>
              <a:t>production/ </a:t>
            </a:r>
            <a:r>
              <a:rPr lang="fr-FR" b="1" i="1" dirty="0"/>
              <a:t>Obstacle à la libre circulation </a:t>
            </a:r>
          </a:p>
          <a:p>
            <a:r>
              <a:rPr lang="fr-FR" b="1" i="1" dirty="0"/>
              <a:t>des facteurs de production et des biens ;</a:t>
            </a:r>
          </a:p>
        </p:txBody>
      </p:sp>
      <p:sp>
        <p:nvSpPr>
          <p:cNvPr id="10" name="Google Shape;720;p41">
            <a:extLst>
              <a:ext uri="{FF2B5EF4-FFF2-40B4-BE49-F238E27FC236}">
                <a16:creationId xmlns:a16="http://schemas.microsoft.com/office/drawing/2014/main" id="{8E67A6C9-CB4F-24BA-001B-FCE54E084B52}"/>
              </a:ext>
            </a:extLst>
          </p:cNvPr>
          <p:cNvSpPr txBox="1">
            <a:spLocks/>
          </p:cNvSpPr>
          <p:nvPr/>
        </p:nvSpPr>
        <p:spPr>
          <a:xfrm>
            <a:off x="475497" y="3561435"/>
            <a:ext cx="4266628" cy="6448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1pPr>
            <a:lvl2pPr marL="914400" marR="0" lvl="1"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2pPr>
            <a:lvl3pPr marL="1371600" marR="0" lvl="2"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3pPr>
            <a:lvl4pPr marL="1828800" marR="0" lvl="3"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4pPr>
            <a:lvl5pPr marL="2286000" marR="0" lvl="4"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5pPr>
            <a:lvl6pPr marL="2743200" marR="0" lvl="5"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6pPr>
            <a:lvl7pPr marL="3200400" marR="0" lvl="6"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7pPr>
            <a:lvl8pPr marL="3657600" marR="0" lvl="7"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8pPr>
            <a:lvl9pPr marL="4114800" marR="0" lvl="8" indent="-317500" algn="ctr" rtl="0">
              <a:lnSpc>
                <a:spcPct val="100000"/>
              </a:lnSpc>
              <a:spcBef>
                <a:spcPts val="0"/>
              </a:spcBef>
              <a:spcAft>
                <a:spcPts val="0"/>
              </a:spcAft>
              <a:buClr>
                <a:schemeClr val="dk1"/>
              </a:buClr>
              <a:buSzPts val="1400"/>
              <a:buFont typeface="Manrope"/>
              <a:buNone/>
              <a:defRPr sz="1400" b="0" i="0" u="none" strike="noStrike" cap="none">
                <a:solidFill>
                  <a:schemeClr val="dk1"/>
                </a:solidFill>
                <a:latin typeface="Manrope"/>
                <a:ea typeface="Manrope"/>
                <a:cs typeface="Manrope"/>
                <a:sym typeface="Manrope"/>
              </a:defRPr>
            </a:lvl9pPr>
          </a:lstStyle>
          <a:p>
            <a:r>
              <a:rPr lang="fr-FR" b="1" dirty="0"/>
              <a:t>Contraction de l’offre de crédit dans</a:t>
            </a:r>
          </a:p>
          <a:p>
            <a:r>
              <a:rPr lang="fr-FR" b="1" dirty="0"/>
              <a:t>l’Economie.</a:t>
            </a:r>
          </a:p>
        </p:txBody>
      </p:sp>
      <p:grpSp>
        <p:nvGrpSpPr>
          <p:cNvPr id="11" name="Google Shape;665;p39">
            <a:extLst>
              <a:ext uri="{FF2B5EF4-FFF2-40B4-BE49-F238E27FC236}">
                <a16:creationId xmlns:a16="http://schemas.microsoft.com/office/drawing/2014/main" id="{ED728404-35AD-0FC3-EE24-4C0845AEE0A7}"/>
              </a:ext>
            </a:extLst>
          </p:cNvPr>
          <p:cNvGrpSpPr/>
          <p:nvPr/>
        </p:nvGrpSpPr>
        <p:grpSpPr>
          <a:xfrm>
            <a:off x="98643" y="3679763"/>
            <a:ext cx="587829" cy="351932"/>
            <a:chOff x="-62511900" y="4129100"/>
            <a:chExt cx="304050" cy="282000"/>
          </a:xfrm>
        </p:grpSpPr>
        <p:sp>
          <p:nvSpPr>
            <p:cNvPr id="12" name="Google Shape;666;p39">
              <a:extLst>
                <a:ext uri="{FF2B5EF4-FFF2-40B4-BE49-F238E27FC236}">
                  <a16:creationId xmlns:a16="http://schemas.microsoft.com/office/drawing/2014/main" id="{E46D7B09-37CE-A81F-F4E8-F1861522DA3C}"/>
                </a:ext>
              </a:extLst>
            </p:cNvPr>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1420BC92-5867-C736-499F-AA521EFE63BD}"/>
                </a:ext>
              </a:extLst>
            </p:cNvPr>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6C6B5CFB-BD1B-8CB6-8C29-954B1832E506}"/>
                </a:ext>
              </a:extLst>
            </p:cNvPr>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C8E636D1-1932-A980-6B86-25D55DE7BE45}"/>
                </a:ext>
              </a:extLst>
            </p:cNvPr>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3B339C65-8361-E99E-CB7A-9B79AD1ADBBB}"/>
                </a:ext>
              </a:extLst>
            </p:cNvPr>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6" name="Picture 6" descr="Rupture - Icônes divers gratuites">
            <a:extLst>
              <a:ext uri="{FF2B5EF4-FFF2-40B4-BE49-F238E27FC236}">
                <a16:creationId xmlns:a16="http://schemas.microsoft.com/office/drawing/2014/main" id="{6A98165F-9E26-E27B-DB13-C48DD136FC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92" y="2692461"/>
            <a:ext cx="514532" cy="5145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6"/>
            <a:extLst>
              <a:ext uri="{FF2B5EF4-FFF2-40B4-BE49-F238E27FC236}">
                <a16:creationId xmlns:a16="http://schemas.microsoft.com/office/drawing/2014/main" id="{F78E8A38-4421-FC4E-2649-4CDCA23E223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 y="4614451"/>
            <a:ext cx="993460" cy="483848"/>
          </a:xfrm>
          <a:prstGeom prst="rect">
            <a:avLst/>
          </a:prstGeom>
          <a:noFill/>
          <a:ln>
            <a:noFill/>
          </a:ln>
        </p:spPr>
      </p:pic>
      <p:pic>
        <p:nvPicPr>
          <p:cNvPr id="4" name="Picture 3">
            <a:extLst>
              <a:ext uri="{FF2B5EF4-FFF2-40B4-BE49-F238E27FC236}">
                <a16:creationId xmlns:a16="http://schemas.microsoft.com/office/drawing/2014/main" id="{C4534EB0-8510-5CD6-7987-987182D585D7}"/>
              </a:ext>
            </a:extLst>
          </p:cNvPr>
          <p:cNvPicPr>
            <a:picLocks noChangeAspect="1"/>
          </p:cNvPicPr>
          <p:nvPr/>
        </p:nvPicPr>
        <p:blipFill>
          <a:blip r:embed="rId8"/>
          <a:stretch>
            <a:fillRect/>
          </a:stretch>
        </p:blipFill>
        <p:spPr>
          <a:xfrm>
            <a:off x="4510273" y="981859"/>
            <a:ext cx="4683242" cy="3529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5" name="Google Shape;605;p38"/>
          <p:cNvSpPr txBox="1">
            <a:spLocks noGrp="1"/>
          </p:cNvSpPr>
          <p:nvPr>
            <p:ph type="title"/>
          </p:nvPr>
        </p:nvSpPr>
        <p:spPr>
          <a:xfrm>
            <a:off x="434205" y="135258"/>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RÉCESSION ÉCONOMIQUE </a:t>
            </a:r>
            <a:endParaRPr dirty="0"/>
          </a:p>
        </p:txBody>
      </p:sp>
      <p:sp>
        <p:nvSpPr>
          <p:cNvPr id="608" name="Google Shape;608;p38"/>
          <p:cNvSpPr txBox="1"/>
          <p:nvPr/>
        </p:nvSpPr>
        <p:spPr>
          <a:xfrm flipH="1">
            <a:off x="1302597" y="4296020"/>
            <a:ext cx="1102200" cy="34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Archivo"/>
                <a:ea typeface="Archivo"/>
                <a:cs typeface="Archivo"/>
                <a:sym typeface="Archivo"/>
              </a:rPr>
              <a:t>-3 %</a:t>
            </a:r>
            <a:endParaRPr sz="2000" b="1" dirty="0">
              <a:solidFill>
                <a:schemeClr val="dk1"/>
              </a:solidFill>
              <a:latin typeface="Archivo"/>
              <a:ea typeface="Archivo"/>
              <a:cs typeface="Archivo"/>
              <a:sym typeface="Archivo"/>
            </a:endParaRPr>
          </a:p>
        </p:txBody>
      </p:sp>
      <p:sp>
        <p:nvSpPr>
          <p:cNvPr id="609" name="Google Shape;609;p38"/>
          <p:cNvSpPr txBox="1"/>
          <p:nvPr/>
        </p:nvSpPr>
        <p:spPr>
          <a:xfrm flipH="1">
            <a:off x="1018544" y="3818460"/>
            <a:ext cx="1386253" cy="452124"/>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Archivo"/>
                <a:ea typeface="Archivo"/>
                <a:cs typeface="Archivo"/>
                <a:sym typeface="Archivo"/>
              </a:rPr>
              <a:t>5 </a:t>
            </a:r>
            <a:r>
              <a:rPr lang="fr-FR" sz="2000" b="1" dirty="0">
                <a:solidFill>
                  <a:schemeClr val="dk1"/>
                </a:solidFill>
                <a:latin typeface="Archivo"/>
                <a:ea typeface="Archivo"/>
                <a:cs typeface="Archivo"/>
                <a:sym typeface="Archivo"/>
              </a:rPr>
              <a:t>années</a:t>
            </a:r>
          </a:p>
        </p:txBody>
      </p:sp>
      <p:sp>
        <p:nvSpPr>
          <p:cNvPr id="613" name="Google Shape;613;p38"/>
          <p:cNvSpPr txBox="1"/>
          <p:nvPr/>
        </p:nvSpPr>
        <p:spPr>
          <a:xfrm>
            <a:off x="3884685" y="3818463"/>
            <a:ext cx="3148971" cy="4521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dirty="0">
                <a:solidFill>
                  <a:schemeClr val="dk1"/>
                </a:solidFill>
                <a:latin typeface="Arial" panose="020B0604020202020204" pitchFamily="34" charset="0"/>
                <a:ea typeface="Manrope"/>
                <a:cs typeface="Arial" panose="020B0604020202020204" pitchFamily="34" charset="0"/>
                <a:sym typeface="Manrope"/>
              </a:rPr>
              <a:t>Consécutive de contraction du PIB </a:t>
            </a:r>
          </a:p>
        </p:txBody>
      </p:sp>
      <p:cxnSp>
        <p:nvCxnSpPr>
          <p:cNvPr id="616" name="Google Shape;616;p38"/>
          <p:cNvCxnSpPr>
            <a:cxnSpLocks/>
          </p:cNvCxnSpPr>
          <p:nvPr/>
        </p:nvCxnSpPr>
        <p:spPr>
          <a:xfrm>
            <a:off x="2517141" y="4469570"/>
            <a:ext cx="1193620" cy="0"/>
          </a:xfrm>
          <a:prstGeom prst="straightConnector1">
            <a:avLst/>
          </a:prstGeom>
          <a:noFill/>
          <a:ln w="9525" cap="flat" cmpd="sng">
            <a:solidFill>
              <a:schemeClr val="lt2"/>
            </a:solidFill>
            <a:prstDash val="lgDash"/>
            <a:round/>
            <a:headEnd type="none" w="med" len="med"/>
            <a:tailEnd type="none" w="med" len="med"/>
          </a:ln>
        </p:spPr>
      </p:cxnSp>
      <p:cxnSp>
        <p:nvCxnSpPr>
          <p:cNvPr id="617" name="Google Shape;617;p38"/>
          <p:cNvCxnSpPr>
            <a:cxnSpLocks/>
            <a:stCxn id="609" idx="1"/>
            <a:endCxn id="613" idx="1"/>
          </p:cNvCxnSpPr>
          <p:nvPr/>
        </p:nvCxnSpPr>
        <p:spPr>
          <a:xfrm>
            <a:off x="2404797" y="4044522"/>
            <a:ext cx="1479888" cy="2"/>
          </a:xfrm>
          <a:prstGeom prst="straightConnector1">
            <a:avLst/>
          </a:prstGeom>
          <a:noFill/>
          <a:ln w="9525" cap="flat" cmpd="sng">
            <a:solidFill>
              <a:schemeClr val="lt2"/>
            </a:solidFill>
            <a:prstDash val="lgDash"/>
            <a:round/>
            <a:headEnd type="none" w="med" len="med"/>
            <a:tailEnd type="none" w="med" len="med"/>
          </a:ln>
        </p:spPr>
      </p:cxnSp>
      <p:sp>
        <p:nvSpPr>
          <p:cNvPr id="620" name="Google Shape;620;p38"/>
          <p:cNvSpPr txBox="1"/>
          <p:nvPr/>
        </p:nvSpPr>
        <p:spPr>
          <a:xfrm>
            <a:off x="716150" y="1351750"/>
            <a:ext cx="3632400" cy="347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2000" b="1" dirty="0">
              <a:solidFill>
                <a:schemeClr val="dk1"/>
              </a:solidFill>
              <a:latin typeface="Archivo"/>
              <a:ea typeface="Archivo"/>
              <a:cs typeface="Archivo"/>
              <a:sym typeface="Archivo"/>
            </a:endParaRPr>
          </a:p>
        </p:txBody>
      </p:sp>
      <p:sp>
        <p:nvSpPr>
          <p:cNvPr id="9" name="Google Shape;613;p38">
            <a:extLst>
              <a:ext uri="{FF2B5EF4-FFF2-40B4-BE49-F238E27FC236}">
                <a16:creationId xmlns:a16="http://schemas.microsoft.com/office/drawing/2014/main" id="{5BF224B4-920D-1E50-E538-F9895E0F8611}"/>
              </a:ext>
            </a:extLst>
          </p:cNvPr>
          <p:cNvSpPr txBox="1"/>
          <p:nvPr/>
        </p:nvSpPr>
        <p:spPr>
          <a:xfrm>
            <a:off x="3710761" y="4183264"/>
            <a:ext cx="4968991" cy="572613"/>
          </a:xfrm>
          <a:prstGeom prst="rect">
            <a:avLst/>
          </a:prstGeom>
          <a:noFill/>
          <a:ln>
            <a:noFill/>
          </a:ln>
        </p:spPr>
        <p:txBody>
          <a:bodyPr spcFirstLastPara="1" wrap="square" lIns="91425" tIns="91425" rIns="91425" bIns="91425" anchor="ctr" anchorCtr="0">
            <a:noAutofit/>
          </a:bodyPr>
          <a:lstStyle/>
          <a:p>
            <a:r>
              <a:rPr lang="fr-FR" dirty="0"/>
              <a:t>Les projections tablent sur une poursuite de la récession avec un taux de croissance de -3 % en 2024. </a:t>
            </a:r>
          </a:p>
        </p:txBody>
      </p:sp>
      <p:pic>
        <p:nvPicPr>
          <p:cNvPr id="10" name="Picture 9">
            <a:hlinkClick r:id="rId3"/>
            <a:extLst>
              <a:ext uri="{FF2B5EF4-FFF2-40B4-BE49-F238E27FC236}">
                <a16:creationId xmlns:a16="http://schemas.microsoft.com/office/drawing/2014/main" id="{BCA51941-F098-A1D5-0E5E-FA864B0E13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55" y="4716632"/>
            <a:ext cx="993460" cy="483848"/>
          </a:xfrm>
          <a:prstGeom prst="rect">
            <a:avLst/>
          </a:prstGeom>
          <a:noFill/>
          <a:ln>
            <a:noFill/>
          </a:ln>
        </p:spPr>
      </p:pic>
      <p:graphicFrame>
        <p:nvGraphicFramePr>
          <p:cNvPr id="16" name="Graphique 1">
            <a:extLst>
              <a:ext uri="{FF2B5EF4-FFF2-40B4-BE49-F238E27FC236}">
                <a16:creationId xmlns:a16="http://schemas.microsoft.com/office/drawing/2014/main" id="{72261833-0CD4-8EA0-30DF-C34FB8D77855}"/>
              </a:ext>
            </a:extLst>
          </p:cNvPr>
          <p:cNvGraphicFramePr>
            <a:graphicFrameLocks/>
          </p:cNvGraphicFramePr>
          <p:nvPr>
            <p:extLst>
              <p:ext uri="{D42A27DB-BD31-4B8C-83A1-F6EECF244321}">
                <p14:modId xmlns:p14="http://schemas.microsoft.com/office/powerpoint/2010/main" val="2502804454"/>
              </p:ext>
            </p:extLst>
          </p:nvPr>
        </p:nvGraphicFramePr>
        <p:xfrm>
          <a:off x="609269" y="846720"/>
          <a:ext cx="5817215" cy="2946300"/>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3E754B5F-2812-ED1C-42B8-A518BC243D37}"/>
              </a:ext>
            </a:extLst>
          </p:cNvPr>
          <p:cNvSpPr/>
          <p:nvPr/>
        </p:nvSpPr>
        <p:spPr>
          <a:xfrm>
            <a:off x="3884684" y="1351750"/>
            <a:ext cx="2541799" cy="2327973"/>
          </a:xfrm>
          <a:prstGeom prst="rect">
            <a:avLst/>
          </a:prstGeom>
          <a:solidFill>
            <a:srgbClr val="92D050">
              <a:alpha val="32165"/>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055B35D-2BB2-2639-795C-7B195E492572}"/>
              </a:ext>
            </a:extLst>
          </p:cNvPr>
          <p:cNvSpPr txBox="1"/>
          <p:nvPr/>
        </p:nvSpPr>
        <p:spPr>
          <a:xfrm>
            <a:off x="7378995" y="2828260"/>
            <a:ext cx="184731" cy="307777"/>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4" name="Google Shape;844;p47"/>
          <p:cNvSpPr txBox="1">
            <a:spLocks noGrp="1"/>
          </p:cNvSpPr>
          <p:nvPr>
            <p:ph type="title"/>
          </p:nvPr>
        </p:nvSpPr>
        <p:spPr>
          <a:xfrm>
            <a:off x="1013717" y="189158"/>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2060"/>
                </a:solidFill>
                <a:latin typeface="Calibri" panose="020F0502020204030204" pitchFamily="34" charset="0"/>
                <a:ea typeface="Calibri" panose="020F0502020204030204" pitchFamily="34" charset="0"/>
                <a:cs typeface="Calibri" panose="020F0502020204030204" pitchFamily="34" charset="0"/>
              </a:rPr>
              <a:t>IMPACT SUR L’INTERMÉDIATION </a:t>
            </a:r>
            <a:endParaRPr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846" name="Google Shape;846;p47"/>
          <p:cNvSpPr txBox="1">
            <a:spLocks noGrp="1"/>
          </p:cNvSpPr>
          <p:nvPr>
            <p:ph type="title" idx="4294967295"/>
          </p:nvPr>
        </p:nvSpPr>
        <p:spPr>
          <a:xfrm>
            <a:off x="2378903" y="965872"/>
            <a:ext cx="2605110" cy="395676"/>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Archivo"/>
              </a:rPr>
              <a:t>Évolution du Crédit </a:t>
            </a:r>
            <a:endParaRP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Archivo"/>
            </a:endParaRPr>
          </a:p>
        </p:txBody>
      </p:sp>
      <p:sp>
        <p:nvSpPr>
          <p:cNvPr id="847" name="Google Shape;847;p47"/>
          <p:cNvSpPr txBox="1">
            <a:spLocks noGrp="1"/>
          </p:cNvSpPr>
          <p:nvPr>
            <p:ph type="subTitle" idx="4294967295"/>
          </p:nvPr>
        </p:nvSpPr>
        <p:spPr>
          <a:xfrm>
            <a:off x="65816" y="1536618"/>
            <a:ext cx="5137605" cy="572700"/>
          </a:xfrm>
          <a:prstGeom prst="rect">
            <a:avLst/>
          </a:prstGeom>
        </p:spPr>
        <p:txBody>
          <a:bodyPr spcFirstLastPara="1" wrap="square" lIns="91425" tIns="91425" rIns="91425" bIns="91425" anchor="t" anchorCtr="0">
            <a:noAutofit/>
          </a:bodyPr>
          <a:lstStyle/>
          <a:p>
            <a:pPr marL="139700" indent="0">
              <a:buNone/>
            </a:pP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Baisse</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de 10% du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crédit</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 2023 </a:t>
            </a:r>
            <a:r>
              <a:rPr lang="fr-FR" sz="1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après avoir enregistré une croissance de 14,1 % un an plus tôt.</a:t>
            </a: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848" name="Google Shape;848;p47"/>
          <p:cNvSpPr txBox="1">
            <a:spLocks noGrp="1"/>
          </p:cNvSpPr>
          <p:nvPr>
            <p:ph type="title" idx="4294967295"/>
          </p:nvPr>
        </p:nvSpPr>
        <p:spPr>
          <a:xfrm>
            <a:off x="1251170" y="2734518"/>
            <a:ext cx="2595182" cy="500883"/>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Archivo"/>
              </a:rPr>
              <a:t>Ratio Crédit /Dépôt</a:t>
            </a:r>
            <a:endParaRP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Archivo"/>
            </a:endParaRPr>
          </a:p>
        </p:txBody>
      </p:sp>
      <p:sp>
        <p:nvSpPr>
          <p:cNvPr id="849" name="Google Shape;849;p47"/>
          <p:cNvSpPr txBox="1">
            <a:spLocks noGrp="1"/>
          </p:cNvSpPr>
          <p:nvPr>
            <p:ph type="subTitle" idx="4294967295"/>
          </p:nvPr>
        </p:nvSpPr>
        <p:spPr>
          <a:xfrm>
            <a:off x="0" y="3265738"/>
            <a:ext cx="3810798" cy="1877762"/>
          </a:xfrm>
          <a:prstGeom prst="rect">
            <a:avLst/>
          </a:prstGeom>
        </p:spPr>
        <p:txBody>
          <a:bodyPr spcFirstLastPara="1" wrap="square" lIns="91425" tIns="91425" rIns="91425" bIns="91425" anchor="t" anchorCtr="0">
            <a:noAutofit/>
          </a:bodyPr>
          <a:lstStyle/>
          <a:p>
            <a:pPr marL="139700" indent="0" algn="just">
              <a:buNone/>
            </a:pPr>
            <a:r>
              <a:rPr lang="fr-FR" sz="13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Le ratio crédit/dépôt </a:t>
            </a:r>
            <a:r>
              <a:rPr lang="fr-FR" sz="13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demeure en deçà</a:t>
            </a:r>
            <a:r>
              <a:rPr lang="fr-FR" sz="13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de 30 % depuis l’exercice 2022 et s’est  inscrit en baisse à 26 % au 30 septembre 2023. Ceci traduit une faiblesse encore plus marquée de l’intermédiation bancaire et le renforcement de la tendance des </a:t>
            </a:r>
            <a:r>
              <a:rPr lang="fr-FR" sz="13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institutions financières à orienter leurs ressources vers des opérations moins risquées.</a:t>
            </a:r>
            <a:endParaRPr lang="en-US" sz="13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50" name="Google Shape;850;p47"/>
          <p:cNvSpPr/>
          <p:nvPr/>
        </p:nvSpPr>
        <p:spPr>
          <a:xfrm>
            <a:off x="1945673" y="1038610"/>
            <a:ext cx="345900" cy="2502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7"/>
          <p:cNvSpPr/>
          <p:nvPr/>
        </p:nvSpPr>
        <p:spPr>
          <a:xfrm>
            <a:off x="840767" y="2956509"/>
            <a:ext cx="345900" cy="2502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6CC180C9-4B20-6767-6F1D-AF2E6BA622F2}"/>
              </a:ext>
            </a:extLst>
          </p:cNvPr>
          <p:cNvPicPr>
            <a:picLocks noChangeAspect="1"/>
          </p:cNvPicPr>
          <p:nvPr/>
        </p:nvPicPr>
        <p:blipFill>
          <a:blip r:embed="rId3"/>
          <a:stretch>
            <a:fillRect/>
          </a:stretch>
        </p:blipFill>
        <p:spPr>
          <a:xfrm>
            <a:off x="5412680" y="856840"/>
            <a:ext cx="3405624" cy="209966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800D3E31-C650-F241-03CB-37D8C54E6B5A}"/>
              </a:ext>
            </a:extLst>
          </p:cNvPr>
          <p:cNvPicPr>
            <a:picLocks noChangeAspect="1"/>
          </p:cNvPicPr>
          <p:nvPr/>
        </p:nvPicPr>
        <p:blipFill>
          <a:blip r:embed="rId4"/>
          <a:stretch>
            <a:fillRect/>
          </a:stretch>
        </p:blipFill>
        <p:spPr>
          <a:xfrm>
            <a:off x="4082032" y="3131579"/>
            <a:ext cx="3810798" cy="18992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Picture 1">
            <a:hlinkClick r:id="rId5"/>
            <a:extLst>
              <a:ext uri="{FF2B5EF4-FFF2-40B4-BE49-F238E27FC236}">
                <a16:creationId xmlns:a16="http://schemas.microsoft.com/office/drawing/2014/main" id="{F27777D8-7417-1204-9BF5-7275D21C05C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257" y="-8340"/>
            <a:ext cx="993460" cy="4838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3"/>
          <p:cNvSpPr txBox="1">
            <a:spLocks noGrp="1"/>
          </p:cNvSpPr>
          <p:nvPr>
            <p:ph type="title"/>
          </p:nvPr>
        </p:nvSpPr>
        <p:spPr>
          <a:xfrm>
            <a:off x="74428" y="83255"/>
            <a:ext cx="8782493" cy="5101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400" dirty="0"/>
              <a:t>DÉTÉRIORATION DE LA QUALITÉ DU PORTEFEUILLE </a:t>
            </a:r>
          </a:p>
        </p:txBody>
      </p:sp>
      <p:sp>
        <p:nvSpPr>
          <p:cNvPr id="508" name="Google Shape;508;p33"/>
          <p:cNvSpPr txBox="1">
            <a:spLocks noGrp="1"/>
          </p:cNvSpPr>
          <p:nvPr>
            <p:ph type="subTitle" idx="2"/>
          </p:nvPr>
        </p:nvSpPr>
        <p:spPr>
          <a:xfrm>
            <a:off x="720000" y="1667625"/>
            <a:ext cx="3030900" cy="24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pic>
        <p:nvPicPr>
          <p:cNvPr id="4" name="Picture 3">
            <a:hlinkClick r:id="rId3"/>
            <a:extLst>
              <a:ext uri="{FF2B5EF4-FFF2-40B4-BE49-F238E27FC236}">
                <a16:creationId xmlns:a16="http://schemas.microsoft.com/office/drawing/2014/main" id="{654E3BA4-0AE5-CCBB-07EF-473F693455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570238"/>
            <a:ext cx="993460" cy="483848"/>
          </a:xfrm>
          <a:prstGeom prst="rect">
            <a:avLst/>
          </a:prstGeom>
          <a:noFill/>
          <a:ln>
            <a:noFill/>
          </a:ln>
        </p:spPr>
      </p:pic>
      <p:pic>
        <p:nvPicPr>
          <p:cNvPr id="5" name="Picture 4">
            <a:extLst>
              <a:ext uri="{FF2B5EF4-FFF2-40B4-BE49-F238E27FC236}">
                <a16:creationId xmlns:a16="http://schemas.microsoft.com/office/drawing/2014/main" id="{21B11319-4E7E-774C-8757-29CB55BCE074}"/>
              </a:ext>
            </a:extLst>
          </p:cNvPr>
          <p:cNvPicPr>
            <a:picLocks noChangeAspect="1"/>
          </p:cNvPicPr>
          <p:nvPr/>
        </p:nvPicPr>
        <p:blipFill>
          <a:blip r:embed="rId5"/>
          <a:stretch>
            <a:fillRect/>
          </a:stretch>
        </p:blipFill>
        <p:spPr>
          <a:xfrm>
            <a:off x="422288" y="887954"/>
            <a:ext cx="4043386" cy="3387700"/>
          </a:xfrm>
          <a:prstGeom prst="rect">
            <a:avLst/>
          </a:prstGeom>
          <a:ln w="228600" cap="sq" cmpd="thickThin">
            <a:solidFill>
              <a:srgbClr val="000000"/>
            </a:solidFill>
            <a:prstDash val="solid"/>
            <a:miter lim="800000"/>
          </a:ln>
          <a:effectLst>
            <a:outerShdw blurRad="50800" dist="38100" algn="l" rotWithShape="0">
              <a:prstClr val="black">
                <a:alpha val="40000"/>
              </a:prstClr>
            </a:outerShdw>
          </a:effectLst>
        </p:spPr>
      </p:pic>
      <p:sp>
        <p:nvSpPr>
          <p:cNvPr id="9" name="TextBox 8">
            <a:extLst>
              <a:ext uri="{FF2B5EF4-FFF2-40B4-BE49-F238E27FC236}">
                <a16:creationId xmlns:a16="http://schemas.microsoft.com/office/drawing/2014/main" id="{A0B6DA11-B0F4-4458-7E5F-6181A706C104}"/>
              </a:ext>
            </a:extLst>
          </p:cNvPr>
          <p:cNvSpPr txBox="1"/>
          <p:nvPr/>
        </p:nvSpPr>
        <p:spPr>
          <a:xfrm>
            <a:off x="4843132" y="1525428"/>
            <a:ext cx="4061638" cy="3280898"/>
          </a:xfrm>
          <a:prstGeom prst="rect">
            <a:avLst/>
          </a:prstGeom>
          <a:solidFill>
            <a:schemeClr val="tx1">
              <a:lumMod val="10000"/>
              <a:lumOff val="90000"/>
            </a:schemeClr>
          </a:solidFill>
          <a:effectLst>
            <a:outerShdw blurRad="63500" sx="102000" sy="102000" algn="ctr" rotWithShape="0">
              <a:prstClr val="black">
                <a:alpha val="40000"/>
              </a:prstClr>
            </a:outerShdw>
          </a:effectLst>
        </p:spPr>
        <p:txBody>
          <a:bodyPr wrap="square">
            <a:spAutoFit/>
          </a:bodyPr>
          <a:lstStyle/>
          <a:p>
            <a:pPr marL="425450" indent="-285750" algn="just">
              <a:lnSpc>
                <a:spcPct val="115000"/>
              </a:lnSpc>
              <a:buClr>
                <a:schemeClr val="dk1"/>
              </a:buClr>
              <a:buSzPts val="1400"/>
              <a:buFont typeface="Courier New" panose="02070309020205020404" pitchFamily="49" charset="0"/>
              <a:buChar char="o"/>
            </a:pP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Impact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négatif</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des conditions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sécuritaires</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sur la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solvabilite</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des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débiteurs</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du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système</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en</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2023.</a:t>
            </a:r>
          </a:p>
          <a:p>
            <a:pPr marL="139700">
              <a:lnSpc>
                <a:spcPct val="115000"/>
              </a:lnSpc>
              <a:buClr>
                <a:schemeClr val="dk1"/>
              </a:buClr>
              <a:buSzPts val="1400"/>
            </a:pP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endParaRPr>
          </a:p>
          <a:p>
            <a:pPr marL="425450" indent="-285750" algn="just">
              <a:lnSpc>
                <a:spcPct val="115000"/>
              </a:lnSpc>
              <a:buClr>
                <a:schemeClr val="dk1"/>
              </a:buClr>
              <a:buSzPts val="1400"/>
              <a:buFont typeface="Courier New" panose="02070309020205020404" pitchFamily="49" charset="0"/>
              <a:buChar char="o"/>
            </a:pP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Le coefficient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d’arrérage</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du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système</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bancaire a affiché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une</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hausse</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passant de 6,67 %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en</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septembre</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2022 à 8,51 %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en</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septembre</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2023. </a:t>
            </a:r>
          </a:p>
          <a:p>
            <a:pPr marL="139700">
              <a:lnSpc>
                <a:spcPct val="115000"/>
              </a:lnSpc>
              <a:buClr>
                <a:schemeClr val="dk1"/>
              </a:buClr>
              <a:buSzPts val="1400"/>
            </a:pP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endParaRPr>
          </a:p>
          <a:p>
            <a:pPr marL="425450" indent="-285750">
              <a:lnSpc>
                <a:spcPct val="115000"/>
              </a:lnSpc>
              <a:buClr>
                <a:schemeClr val="dk1"/>
              </a:buClr>
              <a:buSzPts val="1400"/>
              <a:buFontTx/>
              <a:buChar char="-"/>
            </a:pP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Les provisions pour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créances</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douteuses</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ont</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représente</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79,38 % des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prêts</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improductifs</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bruts</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soit</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un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repli</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de 10,13 points de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pourcentage</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par rapport à </a:t>
            </a:r>
            <a:r>
              <a:rPr lang="en-US"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septembre</a:t>
            </a: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sym typeface="Manrope"/>
              </a:rPr>
              <a:t> 2022. </a:t>
            </a:r>
          </a:p>
          <a:p>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4167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3"/>
          <p:cNvSpPr txBox="1">
            <a:spLocks noGrp="1"/>
          </p:cNvSpPr>
          <p:nvPr>
            <p:ph type="title"/>
          </p:nvPr>
        </p:nvSpPr>
        <p:spPr>
          <a:xfrm>
            <a:off x="287080" y="19374"/>
            <a:ext cx="8782493" cy="58970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sz="2400" dirty="0"/>
              <a:t>DÉTÉRIORATION DE LA QUALITÉ DU PORTEFEUILLE </a:t>
            </a:r>
          </a:p>
        </p:txBody>
      </p:sp>
      <p:sp>
        <p:nvSpPr>
          <p:cNvPr id="507" name="Google Shape;507;p33"/>
          <p:cNvSpPr txBox="1">
            <a:spLocks noGrp="1"/>
          </p:cNvSpPr>
          <p:nvPr>
            <p:ph type="subTitle" idx="1"/>
          </p:nvPr>
        </p:nvSpPr>
        <p:spPr>
          <a:xfrm>
            <a:off x="4678329" y="955242"/>
            <a:ext cx="4391244" cy="2436544"/>
          </a:xfrm>
          <a:prstGeom prst="rect">
            <a:avLst/>
          </a:prstGeom>
        </p:spPr>
        <p:txBody>
          <a:bodyPr spcFirstLastPara="1" wrap="square" lIns="91425" tIns="91425" rIns="91425" bIns="91425" anchor="t" anchorCtr="0">
            <a:noAutofit/>
          </a:bodyPr>
          <a:lstStyle/>
          <a:p>
            <a:pPr marL="0" indent="0"/>
            <a:endParaRPr lang="en-US" dirty="0"/>
          </a:p>
          <a:p>
            <a:pPr marL="0" lvl="0" indent="0" algn="l" rtl="0">
              <a:spcBef>
                <a:spcPts val="0"/>
              </a:spcBef>
              <a:spcAft>
                <a:spcPts val="0"/>
              </a:spcAft>
              <a:buNone/>
            </a:pPr>
            <a:endParaRPr lang="fr-FR" dirty="0"/>
          </a:p>
        </p:txBody>
      </p:sp>
      <p:pic>
        <p:nvPicPr>
          <p:cNvPr id="4" name="Picture 3">
            <a:hlinkClick r:id="rId3"/>
            <a:extLst>
              <a:ext uri="{FF2B5EF4-FFF2-40B4-BE49-F238E27FC236}">
                <a16:creationId xmlns:a16="http://schemas.microsoft.com/office/drawing/2014/main" id="{654E3BA4-0AE5-CCBB-07EF-473F693455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570238"/>
            <a:ext cx="993460" cy="483848"/>
          </a:xfrm>
          <a:prstGeom prst="rect">
            <a:avLst/>
          </a:prstGeom>
          <a:noFill/>
          <a:ln>
            <a:noFill/>
          </a:ln>
        </p:spPr>
      </p:pic>
      <p:pic>
        <p:nvPicPr>
          <p:cNvPr id="3" name="Picture 2">
            <a:extLst>
              <a:ext uri="{FF2B5EF4-FFF2-40B4-BE49-F238E27FC236}">
                <a16:creationId xmlns:a16="http://schemas.microsoft.com/office/drawing/2014/main" id="{D35BEBF0-F4AB-CAB6-D594-BC757A629F35}"/>
              </a:ext>
            </a:extLst>
          </p:cNvPr>
          <p:cNvPicPr>
            <a:picLocks noChangeAspect="1"/>
          </p:cNvPicPr>
          <p:nvPr/>
        </p:nvPicPr>
        <p:blipFill>
          <a:blip r:embed="rId5"/>
          <a:stretch>
            <a:fillRect/>
          </a:stretch>
        </p:blipFill>
        <p:spPr>
          <a:xfrm>
            <a:off x="914400" y="641071"/>
            <a:ext cx="3657600" cy="38634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Cloud 1">
            <a:extLst>
              <a:ext uri="{FF2B5EF4-FFF2-40B4-BE49-F238E27FC236}">
                <a16:creationId xmlns:a16="http://schemas.microsoft.com/office/drawing/2014/main" id="{6089E373-23F0-5472-AD63-7712EE932CAA}"/>
              </a:ext>
            </a:extLst>
          </p:cNvPr>
          <p:cNvSpPr/>
          <p:nvPr/>
        </p:nvSpPr>
        <p:spPr>
          <a:xfrm>
            <a:off x="4768369" y="803124"/>
            <a:ext cx="3923568" cy="3385134"/>
          </a:xfrm>
          <a:prstGeom prst="cloud">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dirty="0">
                <a:effectLst/>
                <a:latin typeface="Calibri" panose="020F0502020204030204" pitchFamily="34" charset="0"/>
              </a:rPr>
              <a:t>- </a:t>
            </a:r>
            <a:r>
              <a:rPr lang="en-US" sz="1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Réduction</a:t>
            </a:r>
            <a:r>
              <a:rPr lang="en-US" sz="1600" b="1" dirty="0">
                <a:solidFill>
                  <a:srgbClr val="002060"/>
                </a:solidFill>
                <a:latin typeface="Calibri" panose="020F0502020204030204" pitchFamily="34" charset="0"/>
                <a:ea typeface="Calibri" panose="020F0502020204030204" pitchFamily="34" charset="0"/>
                <a:cs typeface="Calibri" panose="020F0502020204030204" pitchFamily="34" charset="0"/>
              </a:rPr>
              <a:t> significative du </a:t>
            </a:r>
            <a:r>
              <a:rPr lang="en-US" sz="1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nombre</a:t>
            </a:r>
            <a:r>
              <a:rPr lang="en-US" sz="1600" b="1" dirty="0">
                <a:solidFill>
                  <a:srgbClr val="002060"/>
                </a:solidFill>
                <a:latin typeface="Calibri" panose="020F0502020204030204" pitchFamily="34" charset="0"/>
                <a:ea typeface="Calibri" panose="020F0502020204030204" pitchFamily="34" charset="0"/>
                <a:cs typeface="Calibri" panose="020F0502020204030204" pitchFamily="34" charset="0"/>
              </a:rPr>
              <a:t> de </a:t>
            </a:r>
            <a:r>
              <a:rPr lang="en-US" sz="1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comptes</a:t>
            </a:r>
            <a:r>
              <a:rPr lang="en-US" sz="1600" b="1" dirty="0">
                <a:solidFill>
                  <a:srgbClr val="002060"/>
                </a:solidFill>
                <a:latin typeface="Calibri" panose="020F0502020204030204" pitchFamily="34" charset="0"/>
                <a:ea typeface="Calibri" panose="020F0502020204030204" pitchFamily="34" charset="0"/>
                <a:cs typeface="Calibri" panose="020F0502020204030204" pitchFamily="34" charset="0"/>
              </a:rPr>
              <a:t> de </a:t>
            </a:r>
            <a:r>
              <a:rPr lang="en-US" sz="1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prêts</a:t>
            </a:r>
            <a:r>
              <a:rPr lang="en-US" sz="1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lequel</a:t>
            </a:r>
            <a:r>
              <a:rPr lang="en-US" sz="1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US" sz="1600" b="1" dirty="0">
                <a:solidFill>
                  <a:srgbClr val="002060"/>
                </a:solidFill>
                <a:latin typeface="Calibri" panose="020F0502020204030204" pitchFamily="34" charset="0"/>
                <a:ea typeface="Calibri" panose="020F0502020204030204" pitchFamily="34" charset="0"/>
                <a:cs typeface="Calibri" panose="020F0502020204030204" pitchFamily="34" charset="0"/>
              </a:rPr>
              <a:t> passé de </a:t>
            </a:r>
            <a:r>
              <a:rPr lang="en-US" sz="1600" b="1" dirty="0">
                <a:solidFill>
                  <a:srgbClr val="D30000"/>
                </a:solidFill>
                <a:latin typeface="Calibri" panose="020F0502020204030204" pitchFamily="34" charset="0"/>
                <a:ea typeface="Calibri" panose="020F0502020204030204" pitchFamily="34" charset="0"/>
                <a:cs typeface="Calibri" panose="020F0502020204030204" pitchFamily="34" charset="0"/>
              </a:rPr>
              <a:t>91 733 </a:t>
            </a:r>
            <a:r>
              <a:rPr lang="en-US" sz="1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US" sz="1600" b="1" dirty="0">
                <a:solidFill>
                  <a:srgbClr val="002060"/>
                </a:solidFill>
                <a:latin typeface="Calibri" panose="020F0502020204030204" pitchFamily="34" charset="0"/>
                <a:ea typeface="Calibri" panose="020F0502020204030204" pitchFamily="34" charset="0"/>
                <a:cs typeface="Calibri" panose="020F0502020204030204" pitchFamily="34" charset="0"/>
              </a:rPr>
              <a:t> 2021 à 79 508 </a:t>
            </a:r>
            <a:r>
              <a:rPr lang="en-US" sz="1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US" sz="1600" b="1" dirty="0">
                <a:solidFill>
                  <a:srgbClr val="002060"/>
                </a:solidFill>
                <a:latin typeface="Calibri" panose="020F0502020204030204" pitchFamily="34" charset="0"/>
                <a:ea typeface="Calibri" panose="020F0502020204030204" pitchFamily="34" charset="0"/>
                <a:cs typeface="Calibri" panose="020F0502020204030204" pitchFamily="34" charset="0"/>
              </a:rPr>
              <a:t> 2022 pour se </a:t>
            </a:r>
            <a:r>
              <a:rPr lang="en-US" sz="1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chiffrer</a:t>
            </a:r>
            <a:r>
              <a:rPr lang="en-US" sz="1600" b="1" dirty="0">
                <a:solidFill>
                  <a:srgbClr val="002060"/>
                </a:solidFill>
                <a:latin typeface="Calibri" panose="020F0502020204030204" pitchFamily="34" charset="0"/>
                <a:ea typeface="Calibri" panose="020F0502020204030204" pitchFamily="34" charset="0"/>
                <a:cs typeface="Calibri" panose="020F0502020204030204" pitchFamily="34" charset="0"/>
              </a:rPr>
              <a:t> à                    </a:t>
            </a:r>
            <a:r>
              <a:rPr lang="en-US" sz="1600" b="1" dirty="0">
                <a:solidFill>
                  <a:srgbClr val="D30000"/>
                </a:solidFill>
                <a:latin typeface="Calibri" panose="020F0502020204030204" pitchFamily="34" charset="0"/>
                <a:ea typeface="Calibri" panose="020F0502020204030204" pitchFamily="34" charset="0"/>
                <a:cs typeface="Calibri" panose="020F0502020204030204" pitchFamily="34" charset="0"/>
              </a:rPr>
              <a:t>69 098 </a:t>
            </a:r>
            <a:r>
              <a:rPr lang="en-US" sz="1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US" sz="1600" b="1" dirty="0">
                <a:solidFill>
                  <a:srgbClr val="002060"/>
                </a:solidFill>
                <a:latin typeface="Calibri" panose="020F0502020204030204" pitchFamily="34" charset="0"/>
                <a:ea typeface="Calibri" panose="020F0502020204030204" pitchFamily="34" charset="0"/>
                <a:cs typeface="Calibri" panose="020F0502020204030204" pitchFamily="34" charset="0"/>
              </a:rPr>
              <a:t> 2023. </a:t>
            </a:r>
          </a:p>
          <a:p>
            <a:pPr algn="ctr"/>
            <a:endParaRPr lang="en-US" sz="1600" dirty="0"/>
          </a:p>
        </p:txBody>
      </p:sp>
    </p:spTree>
    <p:extLst>
      <p:ext uri="{BB962C8B-B14F-4D97-AF65-F5344CB8AC3E}">
        <p14:creationId xmlns:p14="http://schemas.microsoft.com/office/powerpoint/2010/main" val="4073359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1760</TotalTime>
  <Words>1572</Words>
  <Application>Microsoft Office PowerPoint</Application>
  <PresentationFormat>On-screen Show (16:9)</PresentationFormat>
  <Paragraphs>135</Paragraphs>
  <Slides>28</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Courier New</vt:lpstr>
      <vt:lpstr>Archivo Black</vt:lpstr>
      <vt:lpstr>Archivo</vt:lpstr>
      <vt:lpstr>Segoe UI Light</vt:lpstr>
      <vt:lpstr>Arial</vt:lpstr>
      <vt:lpstr>Calibri</vt:lpstr>
      <vt:lpstr>Amasis MT Pro Medium</vt:lpstr>
      <vt:lpstr>Manrope</vt:lpstr>
      <vt:lpstr>Wingdings</vt:lpstr>
      <vt:lpstr>Business Administration School Center by Slidesgo</vt:lpstr>
      <vt:lpstr>Mercredi de Réflexion de la BID </vt:lpstr>
      <vt:lpstr>INTRODUCTION </vt:lpstr>
      <vt:lpstr>MISE EN CONTEXTE </vt:lpstr>
      <vt:lpstr>CONTEXTE NATIONAL ET INTERNATIONAL</vt:lpstr>
      <vt:lpstr>PowerPoint Presentation</vt:lpstr>
      <vt:lpstr>RÉCESSION ÉCONOMIQUE </vt:lpstr>
      <vt:lpstr>IMPACT SUR L’INTERMÉDIATION </vt:lpstr>
      <vt:lpstr>DÉTÉRIORATION DE LA QUALITÉ DU PORTEFEUILLE </vt:lpstr>
      <vt:lpstr>DÉTÉRIORATION DE LA QUALITÉ DU PORTEFEUILLE </vt:lpstr>
      <vt:lpstr>POIDS DES SECTEURS DANS LE PORTEFEUILLE DE CRÉDIT</vt:lpstr>
      <vt:lpstr>PROGRAMME PRO-CROISSANCE DE LA BRH </vt:lpstr>
      <vt:lpstr>RÉPARTITION DU CRÉDIT PAR RÉGION</vt:lpstr>
      <vt:lpstr>RÉPARTITION DU CRÉDIT PAR GENRE </vt:lpstr>
      <vt:lpstr>CRÉDIT BANCAIRE EN 2024</vt:lpstr>
      <vt:lpstr>AGGRAVATION DU CLIMAT D’INSÉCURITÉ</vt:lpstr>
      <vt:lpstr>IMPACT DE L’INSÉCURITÉ SUR LE CAPITAL HUMAIN</vt:lpstr>
      <vt:lpstr>ÉVOLUTION DU CRÉDIT EN 2024</vt:lpstr>
      <vt:lpstr>DÉPÔTS ET CRÉDITS EN GOURDES ET DOLLARS CONVERTIS</vt:lpstr>
      <vt:lpstr>ACTIVITÉS D’INTERMÉDIATION</vt:lpstr>
      <vt:lpstr>MULTIPLICATEUR MONÉTAIRE</vt:lpstr>
      <vt:lpstr>ÉVOLUTION DU CRÉDIT BANCAIRE</vt:lpstr>
      <vt:lpstr>CONCLUSION  &amp;  PERSPECTIVES </vt:lpstr>
      <vt:lpstr>IMPACTS DES PROBLÈMES LIÉS À L’INSÉCURITÉ</vt:lpstr>
      <vt:lpstr>      PERSPECTIVES POUR 2025</vt:lpstr>
      <vt:lpstr>      PERSPECTIVES POUR 2025</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Mercredi De Reflexions de la BID </dc:title>
  <cp:lastModifiedBy>Albert Marie Ludmilla Buteau</cp:lastModifiedBy>
  <cp:revision>9</cp:revision>
  <dcterms:modified xsi:type="dcterms:W3CDTF">2024-06-26T18:11:30Z</dcterms:modified>
</cp:coreProperties>
</file>